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256" r:id="rId2"/>
    <p:sldId id="260" r:id="rId3"/>
    <p:sldId id="277" r:id="rId4"/>
    <p:sldId id="278" r:id="rId5"/>
    <p:sldId id="281" r:id="rId6"/>
    <p:sldId id="275" r:id="rId7"/>
    <p:sldId id="310" r:id="rId8"/>
    <p:sldId id="311" r:id="rId9"/>
    <p:sldId id="315" r:id="rId10"/>
    <p:sldId id="316" r:id="rId11"/>
    <p:sldId id="276" r:id="rId12"/>
    <p:sldId id="273" r:id="rId13"/>
    <p:sldId id="295" r:id="rId14"/>
    <p:sldId id="317" r:id="rId15"/>
    <p:sldId id="319" r:id="rId16"/>
    <p:sldId id="318" r:id="rId17"/>
    <p:sldId id="320" r:id="rId18"/>
    <p:sldId id="324" r:id="rId19"/>
    <p:sldId id="325" r:id="rId20"/>
    <p:sldId id="326" r:id="rId21"/>
    <p:sldId id="327" r:id="rId22"/>
    <p:sldId id="328" r:id="rId23"/>
    <p:sldId id="280" r:id="rId24"/>
    <p:sldId id="298" r:id="rId25"/>
    <p:sldId id="350" r:id="rId26"/>
    <p:sldId id="299" r:id="rId27"/>
    <p:sldId id="300" r:id="rId28"/>
    <p:sldId id="302" r:id="rId29"/>
    <p:sldId id="290" r:id="rId30"/>
    <p:sldId id="293" r:id="rId31"/>
    <p:sldId id="330" r:id="rId32"/>
    <p:sldId id="331" r:id="rId33"/>
    <p:sldId id="333" r:id="rId34"/>
    <p:sldId id="332" r:id="rId35"/>
    <p:sldId id="314" r:id="rId36"/>
    <p:sldId id="297" r:id="rId37"/>
    <p:sldId id="329" r:id="rId38"/>
    <p:sldId id="304" r:id="rId39"/>
    <p:sldId id="348" r:id="rId40"/>
    <p:sldId id="305" r:id="rId41"/>
    <p:sldId id="335" r:id="rId42"/>
    <p:sldId id="336" r:id="rId43"/>
    <p:sldId id="362" r:id="rId44"/>
    <p:sldId id="361" r:id="rId45"/>
    <p:sldId id="337" r:id="rId46"/>
    <p:sldId id="346" r:id="rId47"/>
    <p:sldId id="338" r:id="rId48"/>
    <p:sldId id="352" r:id="rId49"/>
    <p:sldId id="339" r:id="rId50"/>
    <p:sldId id="356" r:id="rId51"/>
    <p:sldId id="292" r:id="rId52"/>
    <p:sldId id="360" r:id="rId53"/>
    <p:sldId id="294" r:id="rId54"/>
    <p:sldId id="334" r:id="rId55"/>
    <p:sldId id="272" r:id="rId56"/>
    <p:sldId id="269" r:id="rId57"/>
    <p:sldId id="270" r:id="rId58"/>
    <p:sldId id="342" r:id="rId59"/>
    <p:sldId id="343" r:id="rId60"/>
    <p:sldId id="340" r:id="rId61"/>
    <p:sldId id="341" r:id="rId62"/>
    <p:sldId id="285" r:id="rId63"/>
    <p:sldId id="358" r:id="rId64"/>
    <p:sldId id="347" r:id="rId65"/>
    <p:sldId id="359" r:id="rId66"/>
    <p:sldId id="288" r:id="rId67"/>
    <p:sldId id="283" r:id="rId68"/>
    <p:sldId id="267" r:id="rId69"/>
    <p:sldId id="351" r:id="rId70"/>
    <p:sldId id="353" r:id="rId71"/>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orient="horz" pos="1275" userDrawn="1">
          <p15:clr>
            <a:srgbClr val="A4A3A4"/>
          </p15:clr>
        </p15:guide>
        <p15:guide id="3" orient="horz" pos="3929" userDrawn="1">
          <p15:clr>
            <a:srgbClr val="A4A3A4"/>
          </p15:clr>
        </p15:guide>
        <p15:guide id="4" orient="horz" pos="2160" userDrawn="1">
          <p15:clr>
            <a:srgbClr val="A4A3A4"/>
          </p15:clr>
        </p15:guide>
        <p15:guide id="5" orient="horz" pos="3045" userDrawn="1">
          <p15:clr>
            <a:srgbClr val="A4A3A4"/>
          </p15:clr>
        </p15:guide>
        <p15:guide id="6" orient="horz" pos="4269" userDrawn="1">
          <p15:clr>
            <a:srgbClr val="A4A3A4"/>
          </p15:clr>
        </p15:guide>
        <p15:guide id="7" orient="horz" pos="3974" userDrawn="1">
          <p15:clr>
            <a:srgbClr val="A4A3A4"/>
          </p15:clr>
        </p15:guide>
        <p15:guide id="8" pos="204" userDrawn="1">
          <p15:clr>
            <a:srgbClr val="A4A3A4"/>
          </p15:clr>
        </p15:guide>
        <p15:guide id="9" pos="5556" userDrawn="1">
          <p15:clr>
            <a:srgbClr val="A4A3A4"/>
          </p15:clr>
        </p15:guide>
        <p15:guide id="10"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r0lr4cjh@student.ethz.ch" initials="o" lastIdx="3" clrIdx="0">
    <p:extLst>
      <p:ext uri="{19B8F6BF-5375-455C-9EA6-DF929625EA0E}">
        <p15:presenceInfo xmlns:p15="http://schemas.microsoft.com/office/powerpoint/2012/main" userId="opr0lr4cjh@student.ethz.ch" providerId="None"/>
      </p:ext>
    </p:extLst>
  </p:cmAuthor>
  <p:cmAuthor id="2" name="Felix Graule" initials="FG" lastIdx="1" clrIdx="1">
    <p:extLst>
      <p:ext uri="{19B8F6BF-5375-455C-9EA6-DF929625EA0E}">
        <p15:presenceInfo xmlns:p15="http://schemas.microsoft.com/office/powerpoint/2012/main" userId="8d512d7ab53a5ee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791C"/>
    <a:srgbClr val="1269B0"/>
    <a:srgbClr val="D2E8FA"/>
    <a:srgbClr val="1F4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6727" autoAdjust="0"/>
  </p:normalViewPr>
  <p:slideViewPr>
    <p:cSldViewPr snapToGrid="0" snapToObjects="1">
      <p:cViewPr varScale="1">
        <p:scale>
          <a:sx n="110" d="100"/>
          <a:sy n="110" d="100"/>
        </p:scale>
        <p:origin x="1542" y="258"/>
      </p:cViewPr>
      <p:guideLst>
        <p:guide orient="horz" pos="391"/>
        <p:guide orient="horz" pos="1275"/>
        <p:guide orient="horz" pos="3929"/>
        <p:guide orient="horz" pos="2160"/>
        <p:guide orient="horz" pos="3045"/>
        <p:guide orient="horz" pos="4269"/>
        <p:guide orient="horz" pos="3974"/>
        <p:guide pos="204"/>
        <p:guide pos="55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vl1pPr>
          </a:lstStyle>
          <a:p>
            <a:endParaRPr lang="de-CH" dirty="0"/>
          </a:p>
        </p:txBody>
      </p:sp>
      <p:sp>
        <p:nvSpPr>
          <p:cNvPr id="3" name="Datumsplatzhalter 2"/>
          <p:cNvSpPr>
            <a:spLocks noGrp="1"/>
          </p:cNvSpPr>
          <p:nvPr>
            <p:ph type="dt" idx="1"/>
          </p:nvPr>
        </p:nvSpPr>
        <p:spPr>
          <a:xfrm>
            <a:off x="4021295" y="1"/>
            <a:ext cx="3076363" cy="511731"/>
          </a:xfrm>
          <a:prstGeom prst="rect">
            <a:avLst/>
          </a:prstGeom>
        </p:spPr>
        <p:txBody>
          <a:bodyPr vert="horz" lIns="99040" tIns="49520" rIns="99040" bIns="49520" rtlCol="0"/>
          <a:lstStyle>
            <a:lvl1pPr algn="r">
              <a:defRPr sz="1300"/>
            </a:lvl1pPr>
          </a:lstStyle>
          <a:p>
            <a:fld id="{BCDB334D-D17F-49C4-91DD-37BB7E818209}" type="datetimeFigureOut">
              <a:rPr lang="de-CH" smtClean="0"/>
              <a:t>24.07.2019</a:t>
            </a:fld>
            <a:endParaRPr lang="de-CH" dirty="0"/>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0" tIns="49520" rIns="99040" bIns="49520" rtlCol="0" anchor="ctr"/>
          <a:lstStyle/>
          <a:p>
            <a:endParaRPr lang="de-CH" dirty="0"/>
          </a:p>
        </p:txBody>
      </p:sp>
      <p:sp>
        <p:nvSpPr>
          <p:cNvPr id="5" name="Notizenplatzhalter 4"/>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300"/>
            </a:lvl1pPr>
          </a:lstStyle>
          <a:p>
            <a:endParaRPr lang="de-CH" dirty="0"/>
          </a:p>
        </p:txBody>
      </p:sp>
      <p:sp>
        <p:nvSpPr>
          <p:cNvPr id="7" name="Foliennummernplatzhalter 6"/>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300"/>
            </a:lvl1pPr>
          </a:lstStyle>
          <a:p>
            <a:fld id="{A51C0C35-A9A2-4EFD-9BAF-1E52E29E03D1}" type="slidenum">
              <a:rPr lang="de-CH" smtClean="0"/>
              <a:t>‹Nr.›</a:t>
            </a:fld>
            <a:endParaRPr lang="de-CH" dirty="0"/>
          </a:p>
        </p:txBody>
      </p:sp>
    </p:spTree>
    <p:extLst>
      <p:ext uri="{BB962C8B-B14F-4D97-AF65-F5344CB8AC3E}">
        <p14:creationId xmlns:p14="http://schemas.microsoft.com/office/powerpoint/2010/main" val="277359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Updrafts usually appear at spots with high temperature gradients, e.g. forest to field transitions. </a:t>
            </a:r>
          </a:p>
          <a:p>
            <a:endParaRPr lang="en-US" noProof="0" dirty="0"/>
          </a:p>
          <a:p>
            <a:r>
              <a:rPr lang="en-US" noProof="0" dirty="0"/>
              <a:t>For both use cases we need a consistent heatmap that is properly registered / connected to the optical map. Ideally, one would want to generate this map online onboard the aircraft.</a:t>
            </a:r>
          </a:p>
          <a:p>
            <a:endParaRPr lang="en-US" noProof="0" dirty="0"/>
          </a:p>
          <a:p>
            <a:r>
              <a:rPr lang="en-GB" noProof="0" dirty="0"/>
              <a:t>Say that no method exists</a:t>
            </a:r>
          </a:p>
          <a:p>
            <a:r>
              <a:rPr lang="en-GB" noProof="0" dirty="0"/>
              <a:t>Have existing optical localization, know how to act based on those, need heatmap to be registered to optical map</a:t>
            </a:r>
            <a:endParaRPr lang="en-US" noProof="0" dirty="0"/>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a:t>
            </a:fld>
            <a:endParaRPr lang="de-CH" dirty="0"/>
          </a:p>
        </p:txBody>
      </p:sp>
    </p:spTree>
    <p:extLst>
      <p:ext uri="{BB962C8B-B14F-4D97-AF65-F5344CB8AC3E}">
        <p14:creationId xmlns:p14="http://schemas.microsoft.com/office/powerpoint/2010/main" val="1444971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Do not explain MI in detail</a:t>
            </a:r>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11</a:t>
            </a:fld>
            <a:endParaRPr lang="de-CH" dirty="0"/>
          </a:p>
        </p:txBody>
      </p:sp>
    </p:spTree>
    <p:extLst>
      <p:ext uri="{BB962C8B-B14F-4D97-AF65-F5344CB8AC3E}">
        <p14:creationId xmlns:p14="http://schemas.microsoft.com/office/powerpoint/2010/main" val="1334797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Explain what we will change and why this requires RGB to IR matching</a:t>
            </a:r>
          </a:p>
        </p:txBody>
      </p:sp>
      <p:sp>
        <p:nvSpPr>
          <p:cNvPr id="4" name="Slide Number Placeholder 3"/>
          <p:cNvSpPr>
            <a:spLocks noGrp="1"/>
          </p:cNvSpPr>
          <p:nvPr>
            <p:ph type="sldNum" sz="quarter" idx="5"/>
          </p:nvPr>
        </p:nvSpPr>
        <p:spPr/>
        <p:txBody>
          <a:bodyPr/>
          <a:lstStyle/>
          <a:p>
            <a:fld id="{A51C0C35-A9A2-4EFD-9BAF-1E52E29E03D1}" type="slidenum">
              <a:rPr lang="de-CH" smtClean="0"/>
              <a:t>12</a:t>
            </a:fld>
            <a:endParaRPr lang="de-CH" dirty="0"/>
          </a:p>
        </p:txBody>
      </p:sp>
    </p:spTree>
    <p:extLst>
      <p:ext uri="{BB962C8B-B14F-4D97-AF65-F5344CB8AC3E}">
        <p14:creationId xmlns:p14="http://schemas.microsoft.com/office/powerpoint/2010/main" val="384534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order to robustly build a registered heatmap, we need to match the images taken by the infrared camera to the RGB images. This is a much harder task than normal RGB to RGB matching due to non-linear image distortions and loss of most texture in infrared (see image below). </a:t>
            </a:r>
          </a:p>
          <a:p>
            <a:endParaRPr lang="en-US" noProof="0" dirty="0"/>
          </a:p>
          <a:p>
            <a:endParaRPr lang="en-US" noProof="0" dirty="0"/>
          </a:p>
          <a:p>
            <a:r>
              <a:rPr lang="en-US" noProof="0" dirty="0"/>
              <a:t>Most commonly used descriptors are not optimized for such a task and perform quite poorly (e.g. SIFT). Trying to overcome this we implemented a </a:t>
            </a:r>
            <a:r>
              <a:rPr lang="en-US" sz="1200" noProof="0" dirty="0"/>
              <a:t>Log-Gabor filter-based Histogram Descriptor. T</a:t>
            </a:r>
            <a:r>
              <a:rPr lang="en-US" noProof="0" dirty="0"/>
              <a:t>he reason why we decided to use LGHD is that we saw that edges and sharp intensity changes (e.g. human built structures, paths) remain the most similar across optical and infrared spectrum. These are high-frequency image components. LGHD is basically a variation of SIFT that operates on high-pass filtered images. In the filtered space, the cross-spectral images are more similar to each other which makes the recognizing corresponding interest points more feasible.</a:t>
            </a:r>
          </a:p>
          <a:p>
            <a:endParaRPr lang="en-US" noProof="0" dirty="0"/>
          </a:p>
          <a:p>
            <a:r>
              <a:rPr lang="en-US" noProof="0" dirty="0"/>
              <a:t>However, even such descriptors that are optimized for cross-spectral matching cannot provide real-time performance. We can however use them, to generate ground-truth-like data to then train a neural-network based approach.</a:t>
            </a:r>
          </a:p>
          <a:p>
            <a:endParaRPr lang="en-US" noProof="0" dirty="0"/>
          </a:p>
          <a:p>
            <a:r>
              <a:rPr lang="en-US" noProof="0" dirty="0"/>
              <a:t>FAST keypoints and adaptive NMS</a:t>
            </a:r>
          </a:p>
        </p:txBody>
      </p:sp>
      <p:sp>
        <p:nvSpPr>
          <p:cNvPr id="4" name="Slide Number Placeholder 3"/>
          <p:cNvSpPr>
            <a:spLocks noGrp="1"/>
          </p:cNvSpPr>
          <p:nvPr>
            <p:ph type="sldNum" sz="quarter" idx="5"/>
          </p:nvPr>
        </p:nvSpPr>
        <p:spPr/>
        <p:txBody>
          <a:bodyPr/>
          <a:lstStyle/>
          <a:p>
            <a:fld id="{A51C0C35-A9A2-4EFD-9BAF-1E52E29E03D1}" type="slidenum">
              <a:rPr lang="de-CH" smtClean="0"/>
              <a:t>13</a:t>
            </a:fld>
            <a:endParaRPr lang="de-CH" dirty="0"/>
          </a:p>
        </p:txBody>
      </p:sp>
    </p:spTree>
    <p:extLst>
      <p:ext uri="{BB962C8B-B14F-4D97-AF65-F5344CB8AC3E}">
        <p14:creationId xmlns:p14="http://schemas.microsoft.com/office/powerpoint/2010/main" val="765498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explain datasets (human built, ground based, known transformation)</a:t>
            </a:r>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14</a:t>
            </a:fld>
            <a:endParaRPr lang="de-CH" dirty="0"/>
          </a:p>
        </p:txBody>
      </p:sp>
    </p:spTree>
    <p:extLst>
      <p:ext uri="{BB962C8B-B14F-4D97-AF65-F5344CB8AC3E}">
        <p14:creationId xmlns:p14="http://schemas.microsoft.com/office/powerpoint/2010/main" val="708477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15</a:t>
            </a:fld>
            <a:endParaRPr lang="de-CH" dirty="0"/>
          </a:p>
        </p:txBody>
      </p:sp>
    </p:spTree>
    <p:extLst>
      <p:ext uri="{BB962C8B-B14F-4D97-AF65-F5344CB8AC3E}">
        <p14:creationId xmlns:p14="http://schemas.microsoft.com/office/powerpoint/2010/main" val="399219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16</a:t>
            </a:fld>
            <a:endParaRPr lang="de-CH" dirty="0"/>
          </a:p>
        </p:txBody>
      </p:sp>
    </p:spTree>
    <p:extLst>
      <p:ext uri="{BB962C8B-B14F-4D97-AF65-F5344CB8AC3E}">
        <p14:creationId xmlns:p14="http://schemas.microsoft.com/office/powerpoint/2010/main" val="4078861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17</a:t>
            </a:fld>
            <a:endParaRPr lang="de-CH" dirty="0"/>
          </a:p>
        </p:txBody>
      </p:sp>
    </p:spTree>
    <p:extLst>
      <p:ext uri="{BB962C8B-B14F-4D97-AF65-F5344CB8AC3E}">
        <p14:creationId xmlns:p14="http://schemas.microsoft.com/office/powerpoint/2010/main" val="4128790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18</a:t>
            </a:fld>
            <a:endParaRPr lang="de-CH" dirty="0"/>
          </a:p>
        </p:txBody>
      </p:sp>
    </p:spTree>
    <p:extLst>
      <p:ext uri="{BB962C8B-B14F-4D97-AF65-F5344CB8AC3E}">
        <p14:creationId xmlns:p14="http://schemas.microsoft.com/office/powerpoint/2010/main" val="1256705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19</a:t>
            </a:fld>
            <a:endParaRPr lang="de-CH" dirty="0"/>
          </a:p>
        </p:txBody>
      </p:sp>
    </p:spTree>
    <p:extLst>
      <p:ext uri="{BB962C8B-B14F-4D97-AF65-F5344CB8AC3E}">
        <p14:creationId xmlns:p14="http://schemas.microsoft.com/office/powerpoint/2010/main" val="447396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20</a:t>
            </a:fld>
            <a:endParaRPr lang="de-CH" dirty="0"/>
          </a:p>
        </p:txBody>
      </p:sp>
    </p:spTree>
    <p:extLst>
      <p:ext uri="{BB962C8B-B14F-4D97-AF65-F5344CB8AC3E}">
        <p14:creationId xmlns:p14="http://schemas.microsoft.com/office/powerpoint/2010/main" val="88684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a:t>
            </a:fld>
            <a:endParaRPr lang="de-CH" dirty="0"/>
          </a:p>
        </p:txBody>
      </p:sp>
    </p:spTree>
    <p:extLst>
      <p:ext uri="{BB962C8B-B14F-4D97-AF65-F5344CB8AC3E}">
        <p14:creationId xmlns:p14="http://schemas.microsoft.com/office/powerpoint/2010/main" val="3321926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21</a:t>
            </a:fld>
            <a:endParaRPr lang="de-CH" dirty="0"/>
          </a:p>
        </p:txBody>
      </p:sp>
    </p:spTree>
    <p:extLst>
      <p:ext uri="{BB962C8B-B14F-4D97-AF65-F5344CB8AC3E}">
        <p14:creationId xmlns:p14="http://schemas.microsoft.com/office/powerpoint/2010/main" val="2091618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22</a:t>
            </a:fld>
            <a:endParaRPr lang="de-CH" dirty="0"/>
          </a:p>
        </p:txBody>
      </p:sp>
    </p:spTree>
    <p:extLst>
      <p:ext uri="{BB962C8B-B14F-4D97-AF65-F5344CB8AC3E}">
        <p14:creationId xmlns:p14="http://schemas.microsoft.com/office/powerpoint/2010/main" val="12309846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No ground truth available for UAV</a:t>
            </a:r>
          </a:p>
          <a:p>
            <a:endParaRPr lang="en-GB" noProof="0" dirty="0"/>
          </a:p>
          <a:p>
            <a:r>
              <a:rPr lang="en-US" dirty="0"/>
              <a:t>Manual post-processing needed and too few perfect matches!</a:t>
            </a:r>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23</a:t>
            </a:fld>
            <a:endParaRPr lang="de-CH" dirty="0"/>
          </a:p>
        </p:txBody>
      </p:sp>
    </p:spTree>
    <p:extLst>
      <p:ext uri="{BB962C8B-B14F-4D97-AF65-F5344CB8AC3E}">
        <p14:creationId xmlns:p14="http://schemas.microsoft.com/office/powerpoint/2010/main" val="2491510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Explain what we will change and why this requires RGB to IR matching</a:t>
            </a:r>
          </a:p>
        </p:txBody>
      </p:sp>
      <p:sp>
        <p:nvSpPr>
          <p:cNvPr id="4" name="Slide Number Placeholder 3"/>
          <p:cNvSpPr>
            <a:spLocks noGrp="1"/>
          </p:cNvSpPr>
          <p:nvPr>
            <p:ph type="sldNum" sz="quarter" idx="5"/>
          </p:nvPr>
        </p:nvSpPr>
        <p:spPr/>
        <p:txBody>
          <a:bodyPr/>
          <a:lstStyle/>
          <a:p>
            <a:fld id="{A51C0C35-A9A2-4EFD-9BAF-1E52E29E03D1}" type="slidenum">
              <a:rPr lang="de-CH" smtClean="0"/>
              <a:t>24</a:t>
            </a:fld>
            <a:endParaRPr lang="de-CH" dirty="0"/>
          </a:p>
        </p:txBody>
      </p:sp>
    </p:spTree>
    <p:extLst>
      <p:ext uri="{BB962C8B-B14F-4D97-AF65-F5344CB8AC3E}">
        <p14:creationId xmlns:p14="http://schemas.microsoft.com/office/powerpoint/2010/main" val="65279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Explain what we will change and why this requires RGB to IR matching</a:t>
            </a:r>
          </a:p>
          <a:p>
            <a:endParaRPr lang="en-US" noProof="0" dirty="0"/>
          </a:p>
          <a:p>
            <a:r>
              <a:rPr lang="en-US" noProof="0" dirty="0"/>
              <a:t>Also allows for thermal camera calibration on the go</a:t>
            </a:r>
          </a:p>
          <a:p>
            <a:pPr marL="0" indent="0">
              <a:buNone/>
            </a:pPr>
            <a:endParaRPr lang="en-US" sz="1200" dirty="0"/>
          </a:p>
          <a:p>
            <a:pPr marL="0" indent="0">
              <a:buNone/>
            </a:pPr>
            <a:r>
              <a:rPr lang="en-US" sz="1200" dirty="0"/>
              <a:t>Leads to globally more consistent heatmap</a:t>
            </a:r>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25</a:t>
            </a:fld>
            <a:endParaRPr lang="de-CH" dirty="0"/>
          </a:p>
        </p:txBody>
      </p:sp>
    </p:spTree>
    <p:extLst>
      <p:ext uri="{BB962C8B-B14F-4D97-AF65-F5344CB8AC3E}">
        <p14:creationId xmlns:p14="http://schemas.microsoft.com/office/powerpoint/2010/main" val="110805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26</a:t>
            </a:fld>
            <a:endParaRPr lang="de-CH" dirty="0"/>
          </a:p>
        </p:txBody>
      </p:sp>
    </p:spTree>
    <p:extLst>
      <p:ext uri="{BB962C8B-B14F-4D97-AF65-F5344CB8AC3E}">
        <p14:creationId xmlns:p14="http://schemas.microsoft.com/office/powerpoint/2010/main" val="2299961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27</a:t>
            </a:fld>
            <a:endParaRPr lang="de-CH" dirty="0"/>
          </a:p>
        </p:txBody>
      </p:sp>
    </p:spTree>
    <p:extLst>
      <p:ext uri="{BB962C8B-B14F-4D97-AF65-F5344CB8AC3E}">
        <p14:creationId xmlns:p14="http://schemas.microsoft.com/office/powerpoint/2010/main" val="915499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28</a:t>
            </a:fld>
            <a:endParaRPr lang="de-CH" dirty="0"/>
          </a:p>
        </p:txBody>
      </p:sp>
    </p:spTree>
    <p:extLst>
      <p:ext uri="{BB962C8B-B14F-4D97-AF65-F5344CB8AC3E}">
        <p14:creationId xmlns:p14="http://schemas.microsoft.com/office/powerpoint/2010/main" val="3054026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29</a:t>
            </a:fld>
            <a:endParaRPr lang="de-CH" dirty="0"/>
          </a:p>
        </p:txBody>
      </p:sp>
    </p:spTree>
    <p:extLst>
      <p:ext uri="{BB962C8B-B14F-4D97-AF65-F5344CB8AC3E}">
        <p14:creationId xmlns:p14="http://schemas.microsoft.com/office/powerpoint/2010/main" val="2360885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Pix4D Mapper: Optimizations for cross-spectral camera rigs planned</a:t>
            </a:r>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30</a:t>
            </a:fld>
            <a:endParaRPr lang="de-CH" dirty="0"/>
          </a:p>
        </p:txBody>
      </p:sp>
    </p:spTree>
    <p:extLst>
      <p:ext uri="{BB962C8B-B14F-4D97-AF65-F5344CB8AC3E}">
        <p14:creationId xmlns:p14="http://schemas.microsoft.com/office/powerpoint/2010/main" val="3990028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a:t>
            </a:fld>
            <a:endParaRPr lang="de-CH" dirty="0"/>
          </a:p>
        </p:txBody>
      </p:sp>
    </p:spTree>
    <p:extLst>
      <p:ext uri="{BB962C8B-B14F-4D97-AF65-F5344CB8AC3E}">
        <p14:creationId xmlns:p14="http://schemas.microsoft.com/office/powerpoint/2010/main" val="3078880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going forward to the neural network training, we will include LGHD into the existing pipeline and use it to register the infrared images to an optical map one by one. We then extract patch correspondences from these maps as training data by rendering registered maps from different positions (scale and orientation)</a:t>
            </a:r>
          </a:p>
          <a:p>
            <a:endParaRPr lang="en-US" noProof="0" dirty="0"/>
          </a:p>
          <a:p>
            <a:r>
              <a:rPr lang="en-US" noProof="0" dirty="0"/>
              <a:t>Using these patches we will then train two separate networks, one for detecting interest points and one for building descriptors for them. Normally, feature detection is computationally simple and does not require learning based approaches. For cross-spectral detection however, we need to learn what points are similar across-spectra, which normal interest point detectors cannot.</a:t>
            </a:r>
          </a:p>
          <a:p>
            <a:endParaRPr lang="en-US" noProof="0" dirty="0"/>
          </a:p>
          <a:p>
            <a:r>
              <a:rPr lang="en-US" noProof="0" dirty="0"/>
              <a:t>Finally, we hope to be able to generate registered heatmaps onboard the drone in real-time. Remaining issues with infrared camera: only get relative temperature measurements and flat-field correction</a:t>
            </a:r>
          </a:p>
        </p:txBody>
      </p:sp>
      <p:sp>
        <p:nvSpPr>
          <p:cNvPr id="4" name="Slide Number Placeholder 3"/>
          <p:cNvSpPr>
            <a:spLocks noGrp="1"/>
          </p:cNvSpPr>
          <p:nvPr>
            <p:ph type="sldNum" sz="quarter" idx="5"/>
          </p:nvPr>
        </p:nvSpPr>
        <p:spPr/>
        <p:txBody>
          <a:bodyPr/>
          <a:lstStyle/>
          <a:p>
            <a:fld id="{A51C0C35-A9A2-4EFD-9BAF-1E52E29E03D1}" type="slidenum">
              <a:rPr lang="de-CH" smtClean="0"/>
              <a:t>31</a:t>
            </a:fld>
            <a:endParaRPr lang="de-CH" dirty="0"/>
          </a:p>
        </p:txBody>
      </p:sp>
    </p:spTree>
    <p:extLst>
      <p:ext uri="{BB962C8B-B14F-4D97-AF65-F5344CB8AC3E}">
        <p14:creationId xmlns:p14="http://schemas.microsoft.com/office/powerpoint/2010/main" val="1386695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going forward to the neural network training, we will include LGHD into the existing pipeline and use it to register the infrared images to an optical map one by one. We then extract patch correspondences from these maps as training data by rendering registered maps from different positions (scale and orientation)</a:t>
            </a:r>
          </a:p>
          <a:p>
            <a:endParaRPr lang="en-US" noProof="0" dirty="0"/>
          </a:p>
          <a:p>
            <a:r>
              <a:rPr lang="en-US" noProof="0" dirty="0"/>
              <a:t>Using these patches we will then train two separate networks, one for detecting interest points and one for building descriptors for them. Normally, feature detection is computationally simple and does not require learning based approaches. For cross-spectral detection however, we need to learn what points are similar across-spectra, which normal interest point detectors cannot.</a:t>
            </a:r>
          </a:p>
          <a:p>
            <a:endParaRPr lang="en-US" noProof="0" dirty="0"/>
          </a:p>
          <a:p>
            <a:r>
              <a:rPr lang="en-US" noProof="0" dirty="0"/>
              <a:t>Finally, we hope to be able to generate registered heatmaps onboard the drone in real-time. Remaining issues with infrared camera: only get relative temperature measurements and flat-field correction</a:t>
            </a:r>
          </a:p>
        </p:txBody>
      </p:sp>
      <p:sp>
        <p:nvSpPr>
          <p:cNvPr id="4" name="Slide Number Placeholder 3"/>
          <p:cNvSpPr>
            <a:spLocks noGrp="1"/>
          </p:cNvSpPr>
          <p:nvPr>
            <p:ph type="sldNum" sz="quarter" idx="5"/>
          </p:nvPr>
        </p:nvSpPr>
        <p:spPr/>
        <p:txBody>
          <a:bodyPr/>
          <a:lstStyle/>
          <a:p>
            <a:fld id="{A51C0C35-A9A2-4EFD-9BAF-1E52E29E03D1}" type="slidenum">
              <a:rPr lang="de-CH" smtClean="0"/>
              <a:t>32</a:t>
            </a:fld>
            <a:endParaRPr lang="de-CH" dirty="0"/>
          </a:p>
        </p:txBody>
      </p:sp>
    </p:spTree>
    <p:extLst>
      <p:ext uri="{BB962C8B-B14F-4D97-AF65-F5344CB8AC3E}">
        <p14:creationId xmlns:p14="http://schemas.microsoft.com/office/powerpoint/2010/main" val="2700090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going forward to the neural network training, we will include LGHD into the existing pipeline and use it to register the infrared images to an optical map one by one. We then extract patch correspondences from these maps as training data by rendering registered maps from different positions (scale and orientation)</a:t>
            </a:r>
          </a:p>
          <a:p>
            <a:endParaRPr lang="en-US" noProof="0" dirty="0"/>
          </a:p>
          <a:p>
            <a:r>
              <a:rPr lang="en-US" noProof="0" dirty="0"/>
              <a:t>Using these patches we will then train two separate networks, one for detecting interest points and one for building descriptors for them. Normally, feature detection is computationally simple and does not require learning based approaches. For cross-spectral detection however, we need to learn what points are similar across-spectra, which normal interest point detectors cannot.</a:t>
            </a:r>
          </a:p>
          <a:p>
            <a:endParaRPr lang="en-US" noProof="0" dirty="0"/>
          </a:p>
          <a:p>
            <a:r>
              <a:rPr lang="en-US" noProof="0" dirty="0"/>
              <a:t>Finally, we hope to be able to generate registered heatmaps onboard the drone in real-time. Remaining issues with infrared camera: only get relative temperature measurements and flat-field correction</a:t>
            </a:r>
          </a:p>
        </p:txBody>
      </p:sp>
      <p:sp>
        <p:nvSpPr>
          <p:cNvPr id="4" name="Slide Number Placeholder 3"/>
          <p:cNvSpPr>
            <a:spLocks noGrp="1"/>
          </p:cNvSpPr>
          <p:nvPr>
            <p:ph type="sldNum" sz="quarter" idx="5"/>
          </p:nvPr>
        </p:nvSpPr>
        <p:spPr/>
        <p:txBody>
          <a:bodyPr/>
          <a:lstStyle/>
          <a:p>
            <a:fld id="{A51C0C35-A9A2-4EFD-9BAF-1E52E29E03D1}" type="slidenum">
              <a:rPr lang="de-CH" smtClean="0"/>
              <a:t>33</a:t>
            </a:fld>
            <a:endParaRPr lang="de-CH" dirty="0"/>
          </a:p>
        </p:txBody>
      </p:sp>
    </p:spTree>
    <p:extLst>
      <p:ext uri="{BB962C8B-B14F-4D97-AF65-F5344CB8AC3E}">
        <p14:creationId xmlns:p14="http://schemas.microsoft.com/office/powerpoint/2010/main" val="8182675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going forward to the neural network training, we will include LGHD into the existing pipeline and use it to register the infrared images to an optical map one by one. We then extract patch correspondences from these maps as training data by rendering registered maps from different positions (scale and orientation)</a:t>
            </a:r>
          </a:p>
          <a:p>
            <a:endParaRPr lang="en-US" noProof="0" dirty="0"/>
          </a:p>
          <a:p>
            <a:r>
              <a:rPr lang="en-US" noProof="0" dirty="0"/>
              <a:t>Using these patches we will then train two separate networks, one for detecting interest points and one for building descriptors for them. Normally, feature detection is computationally simple and does not require learning based approaches. For cross-spectral detection however, we need to learn what points are similar across-spectra, which normal interest point detectors cannot.</a:t>
            </a:r>
          </a:p>
          <a:p>
            <a:endParaRPr lang="en-US" noProof="0" dirty="0"/>
          </a:p>
          <a:p>
            <a:r>
              <a:rPr lang="en-US" noProof="0" dirty="0"/>
              <a:t>Finally, we hope to be able to generate registered heatmaps onboard the drone in real-time. Remaining issues with infrared camera: only get relative temperature measurements and flat-field correction</a:t>
            </a:r>
          </a:p>
        </p:txBody>
      </p:sp>
      <p:sp>
        <p:nvSpPr>
          <p:cNvPr id="4" name="Slide Number Placeholder 3"/>
          <p:cNvSpPr>
            <a:spLocks noGrp="1"/>
          </p:cNvSpPr>
          <p:nvPr>
            <p:ph type="sldNum" sz="quarter" idx="5"/>
          </p:nvPr>
        </p:nvSpPr>
        <p:spPr/>
        <p:txBody>
          <a:bodyPr/>
          <a:lstStyle/>
          <a:p>
            <a:fld id="{A51C0C35-A9A2-4EFD-9BAF-1E52E29E03D1}" type="slidenum">
              <a:rPr lang="de-CH" smtClean="0"/>
              <a:t>34</a:t>
            </a:fld>
            <a:endParaRPr lang="de-CH" dirty="0"/>
          </a:p>
        </p:txBody>
      </p:sp>
    </p:spTree>
    <p:extLst>
      <p:ext uri="{BB962C8B-B14F-4D97-AF65-F5344CB8AC3E}">
        <p14:creationId xmlns:p14="http://schemas.microsoft.com/office/powerpoint/2010/main" val="2339767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35</a:t>
            </a:fld>
            <a:endParaRPr lang="de-CH" dirty="0"/>
          </a:p>
        </p:txBody>
      </p:sp>
    </p:spTree>
    <p:extLst>
      <p:ext uri="{BB962C8B-B14F-4D97-AF65-F5344CB8AC3E}">
        <p14:creationId xmlns:p14="http://schemas.microsoft.com/office/powerpoint/2010/main" val="1167233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Both keypoint detection and description are to be optimized across spectra</a:t>
            </a:r>
          </a:p>
          <a:p>
            <a:endParaRPr lang="en-US" noProof="0" dirty="0"/>
          </a:p>
          <a:p>
            <a:r>
              <a:rPr lang="en-US" noProof="0" dirty="0"/>
              <a:t>Mention trend towards multiple encoders</a:t>
            </a:r>
          </a:p>
          <a:p>
            <a:endParaRPr lang="en-US" noProof="0" dirty="0"/>
          </a:p>
          <a:p>
            <a:r>
              <a:rPr lang="en-US" noProof="0" dirty="0"/>
              <a:t>Quad-networks: Detector only, shown to work well on RGB to depth, which is similar task, no open-source code</a:t>
            </a:r>
          </a:p>
          <a:p>
            <a:endParaRPr lang="en-US" noProof="0" dirty="0"/>
          </a:p>
          <a:p>
            <a:r>
              <a:rPr lang="en-US" noProof="0" dirty="0"/>
              <a:t>Q-net: Quadruple architecture, Four encoders (two for each spectrum), with all weights shared, only tested on NIR, but same group has shown transfer learning to LWIR in a previous work but using a much heavier quadruple network, code available</a:t>
            </a:r>
          </a:p>
          <a:p>
            <a:endParaRPr lang="en-US" noProof="0" dirty="0"/>
          </a:p>
          <a:p>
            <a:r>
              <a:rPr lang="en-US" noProof="0" dirty="0"/>
              <a:t>HybridCNN: uses </a:t>
            </a:r>
            <a:r>
              <a:rPr lang="en-GB" noProof="0" dirty="0"/>
              <a:t>Siamese CNN and a dual non-weight-sharing CNNs, hence also quadruple. Very good results through hard-negative mining and special auxiliary loss. Tested on NIR only, Code available</a:t>
            </a:r>
            <a:endParaRPr lang="en-US" noProof="0" dirty="0"/>
          </a:p>
          <a:p>
            <a:endParaRPr lang="en-US" noProof="0" dirty="0"/>
          </a:p>
          <a:p>
            <a:r>
              <a:rPr lang="en-US" noProof="0" dirty="0"/>
              <a:t>All only show convincing results on optical to thermal yet</a:t>
            </a:r>
          </a:p>
          <a:p>
            <a:endParaRPr lang="en-US" noProof="0" dirty="0"/>
          </a:p>
          <a:p>
            <a:r>
              <a:rPr lang="en-US" noProof="0" dirty="0"/>
              <a:t>SuperPoint allows end-to-end training and one joint model with real-time performance</a:t>
            </a:r>
          </a:p>
        </p:txBody>
      </p:sp>
      <p:sp>
        <p:nvSpPr>
          <p:cNvPr id="4" name="Slide Number Placeholder 3"/>
          <p:cNvSpPr>
            <a:spLocks noGrp="1"/>
          </p:cNvSpPr>
          <p:nvPr>
            <p:ph type="sldNum" sz="quarter" idx="5"/>
          </p:nvPr>
        </p:nvSpPr>
        <p:spPr/>
        <p:txBody>
          <a:bodyPr/>
          <a:lstStyle/>
          <a:p>
            <a:fld id="{A51C0C35-A9A2-4EFD-9BAF-1E52E29E03D1}" type="slidenum">
              <a:rPr lang="de-CH" smtClean="0"/>
              <a:t>36</a:t>
            </a:fld>
            <a:endParaRPr lang="de-CH" dirty="0"/>
          </a:p>
        </p:txBody>
      </p:sp>
    </p:spTree>
    <p:extLst>
      <p:ext uri="{BB962C8B-B14F-4D97-AF65-F5344CB8AC3E}">
        <p14:creationId xmlns:p14="http://schemas.microsoft.com/office/powerpoint/2010/main" val="3743169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37</a:t>
            </a:fld>
            <a:endParaRPr lang="de-CH" dirty="0"/>
          </a:p>
        </p:txBody>
      </p:sp>
    </p:spTree>
    <p:extLst>
      <p:ext uri="{BB962C8B-B14F-4D97-AF65-F5344CB8AC3E}">
        <p14:creationId xmlns:p14="http://schemas.microsoft.com/office/powerpoint/2010/main" val="708566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38</a:t>
            </a:fld>
            <a:endParaRPr lang="de-CH" dirty="0"/>
          </a:p>
        </p:txBody>
      </p:sp>
    </p:spTree>
    <p:extLst>
      <p:ext uri="{BB962C8B-B14F-4D97-AF65-F5344CB8AC3E}">
        <p14:creationId xmlns:p14="http://schemas.microsoft.com/office/powerpoint/2010/main" val="279479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39</a:t>
            </a:fld>
            <a:endParaRPr lang="de-CH" dirty="0"/>
          </a:p>
        </p:txBody>
      </p:sp>
    </p:spTree>
    <p:extLst>
      <p:ext uri="{BB962C8B-B14F-4D97-AF65-F5344CB8AC3E}">
        <p14:creationId xmlns:p14="http://schemas.microsoft.com/office/powerpoint/2010/main" val="21008009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40</a:t>
            </a:fld>
            <a:endParaRPr lang="de-CH" dirty="0"/>
          </a:p>
        </p:txBody>
      </p:sp>
    </p:spTree>
    <p:extLst>
      <p:ext uri="{BB962C8B-B14F-4D97-AF65-F5344CB8AC3E}">
        <p14:creationId xmlns:p14="http://schemas.microsoft.com/office/powerpoint/2010/main" val="123796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a:t>
            </a:fld>
            <a:endParaRPr lang="de-CH" dirty="0"/>
          </a:p>
        </p:txBody>
      </p:sp>
    </p:spTree>
    <p:extLst>
      <p:ext uri="{BB962C8B-B14F-4D97-AF65-F5344CB8AC3E}">
        <p14:creationId xmlns:p14="http://schemas.microsoft.com/office/powerpoint/2010/main" val="3686624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41</a:t>
            </a:fld>
            <a:endParaRPr lang="de-CH" dirty="0"/>
          </a:p>
        </p:txBody>
      </p:sp>
    </p:spTree>
    <p:extLst>
      <p:ext uri="{BB962C8B-B14F-4D97-AF65-F5344CB8AC3E}">
        <p14:creationId xmlns:p14="http://schemas.microsoft.com/office/powerpoint/2010/main" val="41897794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42</a:t>
            </a:fld>
            <a:endParaRPr lang="de-CH" dirty="0"/>
          </a:p>
        </p:txBody>
      </p:sp>
    </p:spTree>
    <p:extLst>
      <p:ext uri="{BB962C8B-B14F-4D97-AF65-F5344CB8AC3E}">
        <p14:creationId xmlns:p14="http://schemas.microsoft.com/office/powerpoint/2010/main" val="2588011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43</a:t>
            </a:fld>
            <a:endParaRPr lang="de-CH" dirty="0"/>
          </a:p>
        </p:txBody>
      </p:sp>
    </p:spTree>
    <p:extLst>
      <p:ext uri="{BB962C8B-B14F-4D97-AF65-F5344CB8AC3E}">
        <p14:creationId xmlns:p14="http://schemas.microsoft.com/office/powerpoint/2010/main" val="28585065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44</a:t>
            </a:fld>
            <a:endParaRPr lang="de-CH" dirty="0"/>
          </a:p>
        </p:txBody>
      </p:sp>
    </p:spTree>
    <p:extLst>
      <p:ext uri="{BB962C8B-B14F-4D97-AF65-F5344CB8AC3E}">
        <p14:creationId xmlns:p14="http://schemas.microsoft.com/office/powerpoint/2010/main" val="4577764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45</a:t>
            </a:fld>
            <a:endParaRPr lang="de-CH" dirty="0"/>
          </a:p>
        </p:txBody>
      </p:sp>
    </p:spTree>
    <p:extLst>
      <p:ext uri="{BB962C8B-B14F-4D97-AF65-F5344CB8AC3E}">
        <p14:creationId xmlns:p14="http://schemas.microsoft.com/office/powerpoint/2010/main" val="2757958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46</a:t>
            </a:fld>
            <a:endParaRPr lang="de-CH" dirty="0"/>
          </a:p>
        </p:txBody>
      </p:sp>
    </p:spTree>
    <p:extLst>
      <p:ext uri="{BB962C8B-B14F-4D97-AF65-F5344CB8AC3E}">
        <p14:creationId xmlns:p14="http://schemas.microsoft.com/office/powerpoint/2010/main" val="309893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47</a:t>
            </a:fld>
            <a:endParaRPr lang="de-CH" dirty="0"/>
          </a:p>
        </p:txBody>
      </p:sp>
    </p:spTree>
    <p:extLst>
      <p:ext uri="{BB962C8B-B14F-4D97-AF65-F5344CB8AC3E}">
        <p14:creationId xmlns:p14="http://schemas.microsoft.com/office/powerpoint/2010/main" val="22630858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48</a:t>
            </a:fld>
            <a:endParaRPr lang="de-CH" dirty="0"/>
          </a:p>
        </p:txBody>
      </p:sp>
    </p:spTree>
    <p:extLst>
      <p:ext uri="{BB962C8B-B14F-4D97-AF65-F5344CB8AC3E}">
        <p14:creationId xmlns:p14="http://schemas.microsoft.com/office/powerpoint/2010/main" val="37691839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49</a:t>
            </a:fld>
            <a:endParaRPr lang="de-CH" dirty="0"/>
          </a:p>
        </p:txBody>
      </p:sp>
    </p:spTree>
    <p:extLst>
      <p:ext uri="{BB962C8B-B14F-4D97-AF65-F5344CB8AC3E}">
        <p14:creationId xmlns:p14="http://schemas.microsoft.com/office/powerpoint/2010/main" val="4262830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50</a:t>
            </a:fld>
            <a:endParaRPr lang="de-CH" dirty="0"/>
          </a:p>
        </p:txBody>
      </p:sp>
    </p:spTree>
    <p:extLst>
      <p:ext uri="{BB962C8B-B14F-4D97-AF65-F5344CB8AC3E}">
        <p14:creationId xmlns:p14="http://schemas.microsoft.com/office/powerpoint/2010/main" val="131202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a:t>
            </a:fld>
            <a:endParaRPr lang="de-CH" dirty="0"/>
          </a:p>
        </p:txBody>
      </p:sp>
    </p:spTree>
    <p:extLst>
      <p:ext uri="{BB962C8B-B14F-4D97-AF65-F5344CB8AC3E}">
        <p14:creationId xmlns:p14="http://schemas.microsoft.com/office/powerpoint/2010/main" val="616439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51</a:t>
            </a:fld>
            <a:endParaRPr lang="de-CH" dirty="0"/>
          </a:p>
        </p:txBody>
      </p:sp>
    </p:spTree>
    <p:extLst>
      <p:ext uri="{BB962C8B-B14F-4D97-AF65-F5344CB8AC3E}">
        <p14:creationId xmlns:p14="http://schemas.microsoft.com/office/powerpoint/2010/main" val="14492746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52</a:t>
            </a:fld>
            <a:endParaRPr lang="de-CH" dirty="0"/>
          </a:p>
        </p:txBody>
      </p:sp>
    </p:spTree>
    <p:extLst>
      <p:ext uri="{BB962C8B-B14F-4D97-AF65-F5344CB8AC3E}">
        <p14:creationId xmlns:p14="http://schemas.microsoft.com/office/powerpoint/2010/main" val="9862727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53</a:t>
            </a:fld>
            <a:endParaRPr lang="de-CH" dirty="0"/>
          </a:p>
        </p:txBody>
      </p:sp>
    </p:spTree>
    <p:extLst>
      <p:ext uri="{BB962C8B-B14F-4D97-AF65-F5344CB8AC3E}">
        <p14:creationId xmlns:p14="http://schemas.microsoft.com/office/powerpoint/2010/main" val="26280413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54</a:t>
            </a:fld>
            <a:endParaRPr lang="de-CH" dirty="0"/>
          </a:p>
        </p:txBody>
      </p:sp>
    </p:spTree>
    <p:extLst>
      <p:ext uri="{BB962C8B-B14F-4D97-AF65-F5344CB8AC3E}">
        <p14:creationId xmlns:p14="http://schemas.microsoft.com/office/powerpoint/2010/main" val="14815758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In order to robustly build a registered heatmap, we need to match the images taken by the infrared camera to the RGB images. This is a much harder task than normal RGB to RGB matching due to non-linear image distortions and loss of most texture in infrared (see image below). </a:t>
            </a:r>
          </a:p>
          <a:p>
            <a:endParaRPr lang="en-US" noProof="0" dirty="0"/>
          </a:p>
          <a:p>
            <a:r>
              <a:rPr lang="en-US" noProof="0" dirty="0"/>
              <a:t>Most commonly used descriptors are not optimized for such a task and perform quite poorly (e.g. SIFT). Trying to overcome this we implemented a </a:t>
            </a:r>
            <a:r>
              <a:rPr lang="en-US" sz="1200" noProof="0" dirty="0"/>
              <a:t>Log-Gabor filter-based Histogram Descriptor. T</a:t>
            </a:r>
            <a:r>
              <a:rPr lang="en-US" noProof="0" dirty="0"/>
              <a:t>he reason why we decided to use LGHD is that we saw that edges and sharp intensity changes (e.g. human built structures, paths) remain the most similar across optical and infrared spectrum. These are high-frequency image components. LGHD is basically a variation of SIFT that operates on high-pass filtered images. In the filtered space, the cross-spectral images are more similar to each other which makes the recognizing corresponding interest points more feasible.</a:t>
            </a:r>
          </a:p>
          <a:p>
            <a:endParaRPr lang="en-US" noProof="0" dirty="0"/>
          </a:p>
          <a:p>
            <a:r>
              <a:rPr lang="en-US" noProof="0" dirty="0"/>
              <a:t>However, even such descriptors that are optimized for cross-spectral matching cannot provide real-time performance. We can however use them, to generate ground-truth-like data to then train a neural-network based approach.</a:t>
            </a:r>
          </a:p>
        </p:txBody>
      </p:sp>
      <p:sp>
        <p:nvSpPr>
          <p:cNvPr id="4" name="Slide Number Placeholder 3"/>
          <p:cNvSpPr>
            <a:spLocks noGrp="1"/>
          </p:cNvSpPr>
          <p:nvPr>
            <p:ph type="sldNum" sz="quarter" idx="5"/>
          </p:nvPr>
        </p:nvSpPr>
        <p:spPr/>
        <p:txBody>
          <a:bodyPr/>
          <a:lstStyle/>
          <a:p>
            <a:fld id="{A51C0C35-A9A2-4EFD-9BAF-1E52E29E03D1}" type="slidenum">
              <a:rPr lang="de-CH" smtClean="0"/>
              <a:t>55</a:t>
            </a:fld>
            <a:endParaRPr lang="de-CH" dirty="0"/>
          </a:p>
        </p:txBody>
      </p:sp>
    </p:spTree>
    <p:extLst>
      <p:ext uri="{BB962C8B-B14F-4D97-AF65-F5344CB8AC3E}">
        <p14:creationId xmlns:p14="http://schemas.microsoft.com/office/powerpoint/2010/main" val="1643605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56</a:t>
            </a:fld>
            <a:endParaRPr lang="de-CH" dirty="0"/>
          </a:p>
        </p:txBody>
      </p:sp>
    </p:spTree>
    <p:extLst>
      <p:ext uri="{BB962C8B-B14F-4D97-AF65-F5344CB8AC3E}">
        <p14:creationId xmlns:p14="http://schemas.microsoft.com/office/powerpoint/2010/main" val="30844914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57</a:t>
            </a:fld>
            <a:endParaRPr lang="de-CH" dirty="0"/>
          </a:p>
        </p:txBody>
      </p:sp>
    </p:spTree>
    <p:extLst>
      <p:ext uri="{BB962C8B-B14F-4D97-AF65-F5344CB8AC3E}">
        <p14:creationId xmlns:p14="http://schemas.microsoft.com/office/powerpoint/2010/main" val="23787933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58</a:t>
            </a:fld>
            <a:endParaRPr lang="de-CH" dirty="0"/>
          </a:p>
        </p:txBody>
      </p:sp>
    </p:spTree>
    <p:extLst>
      <p:ext uri="{BB962C8B-B14F-4D97-AF65-F5344CB8AC3E}">
        <p14:creationId xmlns:p14="http://schemas.microsoft.com/office/powerpoint/2010/main" val="20530359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59</a:t>
            </a:fld>
            <a:endParaRPr lang="de-CH" dirty="0"/>
          </a:p>
        </p:txBody>
      </p:sp>
    </p:spTree>
    <p:extLst>
      <p:ext uri="{BB962C8B-B14F-4D97-AF65-F5344CB8AC3E}">
        <p14:creationId xmlns:p14="http://schemas.microsoft.com/office/powerpoint/2010/main" val="26818932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60</a:t>
            </a:fld>
            <a:endParaRPr lang="de-CH" dirty="0"/>
          </a:p>
        </p:txBody>
      </p:sp>
    </p:spTree>
    <p:extLst>
      <p:ext uri="{BB962C8B-B14F-4D97-AF65-F5344CB8AC3E}">
        <p14:creationId xmlns:p14="http://schemas.microsoft.com/office/powerpoint/2010/main" val="246623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7</a:t>
            </a:fld>
            <a:endParaRPr lang="de-CH" dirty="0"/>
          </a:p>
        </p:txBody>
      </p:sp>
    </p:spTree>
    <p:extLst>
      <p:ext uri="{BB962C8B-B14F-4D97-AF65-F5344CB8AC3E}">
        <p14:creationId xmlns:p14="http://schemas.microsoft.com/office/powerpoint/2010/main" val="1888191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61</a:t>
            </a:fld>
            <a:endParaRPr lang="de-CH" dirty="0"/>
          </a:p>
        </p:txBody>
      </p:sp>
    </p:spTree>
    <p:extLst>
      <p:ext uri="{BB962C8B-B14F-4D97-AF65-F5344CB8AC3E}">
        <p14:creationId xmlns:p14="http://schemas.microsoft.com/office/powerpoint/2010/main" val="5183207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62</a:t>
            </a:fld>
            <a:endParaRPr lang="de-CH" dirty="0"/>
          </a:p>
        </p:txBody>
      </p:sp>
    </p:spTree>
    <p:extLst>
      <p:ext uri="{BB962C8B-B14F-4D97-AF65-F5344CB8AC3E}">
        <p14:creationId xmlns:p14="http://schemas.microsoft.com/office/powerpoint/2010/main" val="757095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63</a:t>
            </a:fld>
            <a:endParaRPr lang="de-CH" dirty="0"/>
          </a:p>
        </p:txBody>
      </p:sp>
    </p:spTree>
    <p:extLst>
      <p:ext uri="{BB962C8B-B14F-4D97-AF65-F5344CB8AC3E}">
        <p14:creationId xmlns:p14="http://schemas.microsoft.com/office/powerpoint/2010/main" val="380473999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64</a:t>
            </a:fld>
            <a:endParaRPr lang="de-CH" dirty="0"/>
          </a:p>
        </p:txBody>
      </p:sp>
    </p:spTree>
    <p:extLst>
      <p:ext uri="{BB962C8B-B14F-4D97-AF65-F5344CB8AC3E}">
        <p14:creationId xmlns:p14="http://schemas.microsoft.com/office/powerpoint/2010/main" val="338499174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65</a:t>
            </a:fld>
            <a:endParaRPr lang="de-CH" dirty="0"/>
          </a:p>
        </p:txBody>
      </p:sp>
    </p:spTree>
    <p:extLst>
      <p:ext uri="{BB962C8B-B14F-4D97-AF65-F5344CB8AC3E}">
        <p14:creationId xmlns:p14="http://schemas.microsoft.com/office/powerpoint/2010/main" val="31467862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Pix4d optimize many small, separated regions</a:t>
            </a:r>
          </a:p>
          <a:p>
            <a:endParaRPr lang="en-US" noProof="0" dirty="0"/>
          </a:p>
          <a:p>
            <a:r>
              <a:rPr lang="en-US" noProof="0" dirty="0"/>
              <a:t>Shows how hard cross-spectral matching is</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overlap too small</a:t>
            </a:r>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66</a:t>
            </a:fld>
            <a:endParaRPr lang="de-CH" dirty="0"/>
          </a:p>
        </p:txBody>
      </p:sp>
    </p:spTree>
    <p:extLst>
      <p:ext uri="{BB962C8B-B14F-4D97-AF65-F5344CB8AC3E}">
        <p14:creationId xmlns:p14="http://schemas.microsoft.com/office/powerpoint/2010/main" val="3155489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Before going forward to the neural network training, we will include LGHD into the existing pipeline and use it to register the infrared images to an optical map one by one. We then extract patch correspondences from these maps as training data by rendering registered maps from different positions (scale and orientation)</a:t>
            </a:r>
          </a:p>
          <a:p>
            <a:endParaRPr lang="en-US" noProof="0" dirty="0"/>
          </a:p>
          <a:p>
            <a:r>
              <a:rPr lang="en-US" noProof="0" dirty="0"/>
              <a:t>Using these patches we will then train two separate networks, one for detecting interest points and one for building descriptors for them. Normally, feature detection is computationally simple and does not require learning based approaches. For cross-spectral detection however, we need to learn what points are similar across-spectra, which normal interest point detectors cannot.</a:t>
            </a:r>
          </a:p>
          <a:p>
            <a:endParaRPr lang="en-US" noProof="0" dirty="0"/>
          </a:p>
          <a:p>
            <a:r>
              <a:rPr lang="en-US" noProof="0" dirty="0"/>
              <a:t>Finally, we hope to be able to generate registered heatmaps onboard the drone in real-time. Remaining issues with infrared camera: only get relative temperature measurements and flat-field correction</a:t>
            </a:r>
          </a:p>
        </p:txBody>
      </p:sp>
      <p:sp>
        <p:nvSpPr>
          <p:cNvPr id="4" name="Slide Number Placeholder 3"/>
          <p:cNvSpPr>
            <a:spLocks noGrp="1"/>
          </p:cNvSpPr>
          <p:nvPr>
            <p:ph type="sldNum" sz="quarter" idx="5"/>
          </p:nvPr>
        </p:nvSpPr>
        <p:spPr/>
        <p:txBody>
          <a:bodyPr/>
          <a:lstStyle/>
          <a:p>
            <a:fld id="{A51C0C35-A9A2-4EFD-9BAF-1E52E29E03D1}" type="slidenum">
              <a:rPr lang="de-CH" smtClean="0"/>
              <a:t>67</a:t>
            </a:fld>
            <a:endParaRPr lang="de-CH" dirty="0"/>
          </a:p>
        </p:txBody>
      </p:sp>
    </p:spTree>
    <p:extLst>
      <p:ext uri="{BB962C8B-B14F-4D97-AF65-F5344CB8AC3E}">
        <p14:creationId xmlns:p14="http://schemas.microsoft.com/office/powerpoint/2010/main" val="9943226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0" dirty="0"/>
              <a:t>Sample patch correspondences from registered optical and thermal maps as training data</a:t>
            </a:r>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68</a:t>
            </a:fld>
            <a:endParaRPr lang="de-CH" dirty="0"/>
          </a:p>
        </p:txBody>
      </p:sp>
    </p:spTree>
    <p:extLst>
      <p:ext uri="{BB962C8B-B14F-4D97-AF65-F5344CB8AC3E}">
        <p14:creationId xmlns:p14="http://schemas.microsoft.com/office/powerpoint/2010/main" val="23515288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69</a:t>
            </a:fld>
            <a:endParaRPr lang="de-CH" dirty="0"/>
          </a:p>
        </p:txBody>
      </p:sp>
    </p:spTree>
    <p:extLst>
      <p:ext uri="{BB962C8B-B14F-4D97-AF65-F5344CB8AC3E}">
        <p14:creationId xmlns:p14="http://schemas.microsoft.com/office/powerpoint/2010/main" val="4117108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70</a:t>
            </a:fld>
            <a:endParaRPr lang="de-CH" dirty="0"/>
          </a:p>
        </p:txBody>
      </p:sp>
    </p:spTree>
    <p:extLst>
      <p:ext uri="{BB962C8B-B14F-4D97-AF65-F5344CB8AC3E}">
        <p14:creationId xmlns:p14="http://schemas.microsoft.com/office/powerpoint/2010/main" val="799781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thermal poses not optimized</a:t>
            </a:r>
          </a:p>
          <a:p>
            <a:endParaRPr lang="en-US"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So where do we start from? Timo, Nicolas, Florian and the rest of the fixed-wing team already have built a pipeline to generate RGB maps. In his Master thesis one and a half years ago, Bastien generate a heatmap following a back-projection approach, only relying on the transformation between the RGB and infrared camera.</a:t>
            </a:r>
          </a:p>
          <a:p>
            <a:endParaRPr lang="en-US"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8</a:t>
            </a:fld>
            <a:endParaRPr lang="de-CH" dirty="0"/>
          </a:p>
        </p:txBody>
      </p:sp>
    </p:spTree>
    <p:extLst>
      <p:ext uri="{BB962C8B-B14F-4D97-AF65-F5344CB8AC3E}">
        <p14:creationId xmlns:p14="http://schemas.microsoft.com/office/powerpoint/2010/main" val="3767691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Phase 1: computational cost of methods not important, want maximal robustness of method to generate perfectly aligned, cross-spectral image patches </a:t>
            </a:r>
          </a:p>
          <a:p>
            <a:endParaRPr lang="en-US" noProof="0" dirty="0"/>
          </a:p>
          <a:p>
            <a:r>
              <a:rPr lang="en-US" noProof="0" dirty="0"/>
              <a:t>Phase 2: real-time requirement calls for neural network based homography estimation to build aligned optical and thermal maps</a:t>
            </a:r>
          </a:p>
        </p:txBody>
      </p:sp>
      <p:sp>
        <p:nvSpPr>
          <p:cNvPr id="4" name="Slide Number Placeholder 3"/>
          <p:cNvSpPr>
            <a:spLocks noGrp="1"/>
          </p:cNvSpPr>
          <p:nvPr>
            <p:ph type="sldNum" sz="quarter" idx="5"/>
          </p:nvPr>
        </p:nvSpPr>
        <p:spPr/>
        <p:txBody>
          <a:bodyPr/>
          <a:lstStyle/>
          <a:p>
            <a:fld id="{A51C0C35-A9A2-4EFD-9BAF-1E52E29E03D1}" type="slidenum">
              <a:rPr lang="de-CH" smtClean="0"/>
              <a:t>9</a:t>
            </a:fld>
            <a:endParaRPr lang="de-CH" dirty="0"/>
          </a:p>
        </p:txBody>
      </p:sp>
    </p:spTree>
    <p:extLst>
      <p:ext uri="{BB962C8B-B14F-4D97-AF65-F5344CB8AC3E}">
        <p14:creationId xmlns:p14="http://schemas.microsoft.com/office/powerpoint/2010/main" val="816542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t>Phase 2: real-time requirement calls for neural network based homography estimation to build aligned optical and thermal maps</a:t>
            </a:r>
          </a:p>
          <a:p>
            <a:endParaRPr lang="en-US" noProof="0" dirty="0"/>
          </a:p>
          <a:p>
            <a:r>
              <a:rPr lang="en-US" noProof="0" dirty="0"/>
              <a:t>Phase 1: computational cost of methods not important, want maximal robustness of method to generate perfectly aligned, cross-spectral image patches </a:t>
            </a:r>
          </a:p>
          <a:p>
            <a:endParaRPr lang="de-CH" noProof="0" dirty="0"/>
          </a:p>
        </p:txBody>
      </p:sp>
      <p:sp>
        <p:nvSpPr>
          <p:cNvPr id="4" name="Slide Number Placeholder 3"/>
          <p:cNvSpPr>
            <a:spLocks noGrp="1"/>
          </p:cNvSpPr>
          <p:nvPr>
            <p:ph type="sldNum" sz="quarter" idx="5"/>
          </p:nvPr>
        </p:nvSpPr>
        <p:spPr/>
        <p:txBody>
          <a:bodyPr/>
          <a:lstStyle/>
          <a:p>
            <a:fld id="{A51C0C35-A9A2-4EFD-9BAF-1E52E29E03D1}" type="slidenum">
              <a:rPr lang="de-CH" smtClean="0"/>
              <a:t>10</a:t>
            </a:fld>
            <a:endParaRPr lang="de-CH" dirty="0"/>
          </a:p>
        </p:txBody>
      </p:sp>
    </p:spTree>
    <p:extLst>
      <p:ext uri="{BB962C8B-B14F-4D97-AF65-F5344CB8AC3E}">
        <p14:creationId xmlns:p14="http://schemas.microsoft.com/office/powerpoint/2010/main" val="3728664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850" y="4563876"/>
            <a:ext cx="8496300" cy="1673412"/>
          </a:xfrm>
          <a:solidFill>
            <a:schemeClr val="bg2"/>
          </a:solidFill>
        </p:spPr>
        <p:txBody>
          <a:bodyPr lIns="144000" tIns="108000" bIns="0" anchor="t" anchorCtr="0"/>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l="1528" t="19025" r="112" b="21320"/>
          <a:stretch/>
        </p:blipFill>
        <p:spPr>
          <a:xfrm>
            <a:off x="323850" y="620713"/>
            <a:ext cx="8496300" cy="2808287"/>
          </a:xfrm>
          <a:prstGeom prst="rect">
            <a:avLst/>
          </a:prstGeom>
        </p:spPr>
      </p:pic>
      <p:sp>
        <p:nvSpPr>
          <p:cNvPr id="2" name="Titel 1"/>
          <p:cNvSpPr>
            <a:spLocks noGrp="1"/>
          </p:cNvSpPr>
          <p:nvPr>
            <p:ph type="ctrTitle"/>
          </p:nvPr>
        </p:nvSpPr>
        <p:spPr>
          <a:xfrm>
            <a:off x="323850" y="3429000"/>
            <a:ext cx="8496300" cy="1152128"/>
          </a:xfrm>
          <a:solidFill>
            <a:schemeClr val="bg2"/>
          </a:solidFill>
        </p:spPr>
        <p:txBody>
          <a:bodyPr wrap="square" lIns="144000" tIns="72000" anchor="t" anchorCtr="0"/>
          <a:lstStyle>
            <a:lvl1pPr>
              <a:lnSpc>
                <a:spcPct val="100000"/>
              </a:lnSpc>
              <a:spcBef>
                <a:spcPts val="0"/>
              </a:spcBef>
              <a:defRPr sz="3200">
                <a:solidFill>
                  <a:schemeClr val="bg1"/>
                </a:solidFill>
              </a:defRPr>
            </a:lvl1pPr>
          </a:lstStyle>
          <a:p>
            <a:r>
              <a:rPr lang="en-US"/>
              <a:t>Click to edit Master title style</a:t>
            </a:r>
            <a:endParaRPr lang="de-DE" dirty="0"/>
          </a:p>
        </p:txBody>
      </p:sp>
      <p:sp>
        <p:nvSpPr>
          <p:cNvPr id="11" name="Date Placeholder 10">
            <a:extLst>
              <a:ext uri="{FF2B5EF4-FFF2-40B4-BE49-F238E27FC236}">
                <a16:creationId xmlns:a16="http://schemas.microsoft.com/office/drawing/2014/main" id="{D45FDC02-4C4C-4541-AC4D-8DCD80D2858F}"/>
              </a:ext>
            </a:extLst>
          </p:cNvPr>
          <p:cNvSpPr>
            <a:spLocks noGrp="1"/>
          </p:cNvSpPr>
          <p:nvPr>
            <p:ph type="dt" sz="half" idx="10"/>
          </p:nvPr>
        </p:nvSpPr>
        <p:spPr/>
        <p:txBody>
          <a:bodyPr/>
          <a:lstStyle/>
          <a:p>
            <a:r>
              <a:rPr lang="en-US" dirty="0"/>
              <a:t>10.07.2019</a:t>
            </a:r>
            <a:endParaRPr lang="de-DE" dirty="0"/>
          </a:p>
        </p:txBody>
      </p:sp>
      <p:sp>
        <p:nvSpPr>
          <p:cNvPr id="12" name="Footer Placeholder 11">
            <a:extLst>
              <a:ext uri="{FF2B5EF4-FFF2-40B4-BE49-F238E27FC236}">
                <a16:creationId xmlns:a16="http://schemas.microsoft.com/office/drawing/2014/main" id="{67B8B883-9A02-4465-978F-B9F61C5877C4}"/>
              </a:ext>
            </a:extLst>
          </p:cNvPr>
          <p:cNvSpPr>
            <a:spLocks noGrp="1"/>
          </p:cNvSpPr>
          <p:nvPr>
            <p:ph type="ftr" sz="quarter" idx="11"/>
          </p:nvPr>
        </p:nvSpPr>
        <p:spPr/>
        <p:txBody>
          <a:bodyPr/>
          <a:lstStyle/>
          <a:p>
            <a:r>
              <a:rPr lang="de-DE" dirty="0"/>
              <a:t>Felix Graule</a:t>
            </a:r>
          </a:p>
        </p:txBody>
      </p:sp>
      <p:sp>
        <p:nvSpPr>
          <p:cNvPr id="13" name="Slide Number Placeholder 12">
            <a:extLst>
              <a:ext uri="{FF2B5EF4-FFF2-40B4-BE49-F238E27FC236}">
                <a16:creationId xmlns:a16="http://schemas.microsoft.com/office/drawing/2014/main" id="{4C312778-6808-4AB2-9C80-B8EF07D97768}"/>
              </a:ext>
            </a:extLst>
          </p:cNvPr>
          <p:cNvSpPr>
            <a:spLocks noGrp="1"/>
          </p:cNvSpPr>
          <p:nvPr>
            <p:ph type="sldNum" sz="quarter" idx="12"/>
          </p:nvPr>
        </p:nvSpPr>
        <p:spPr/>
        <p:txBody>
          <a:bodyPr/>
          <a:lstStyle/>
          <a:p>
            <a:fld id="{6C6AE60A-B69C-4790-82F7-3882EDF23186}" type="slidenum">
              <a:rPr lang="de-DE" smtClean="0"/>
              <a:pPr/>
              <a:t>‹Nr.›</a:t>
            </a:fld>
            <a:endParaRPr lang="de-DE" dirty="0"/>
          </a:p>
        </p:txBody>
      </p:sp>
    </p:spTree>
    <p:extLst>
      <p:ext uri="{BB962C8B-B14F-4D97-AF65-F5344CB8AC3E}">
        <p14:creationId xmlns:p14="http://schemas.microsoft.com/office/powerpoint/2010/main" val="826009964"/>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apitelauftakt B">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3850" y="612002"/>
            <a:ext cx="8496300" cy="5616575"/>
          </a:xfrm>
          <a:solidFill>
            <a:schemeClr val="tx1"/>
          </a:solidFill>
        </p:spPr>
        <p:txBody>
          <a:bodyPr lIns="144000" tIns="450000" bIns="0" anchor="t" anchorCtr="0"/>
          <a:lstStyle>
            <a:lvl1pPr>
              <a:lnSpc>
                <a:spcPct val="113000"/>
              </a:lnSpc>
              <a:defRPr sz="3200" baseline="0">
                <a:solidFill>
                  <a:schemeClr val="bg1"/>
                </a:solidFill>
              </a:defRPr>
            </a:lvl1pPr>
          </a:lstStyle>
          <a:p>
            <a:r>
              <a:rPr lang="de-DE" dirty="0"/>
              <a:t>Titel und Hintergrundfarbe bearbeiten</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‹Nr.›</a:t>
            </a:fld>
            <a:endParaRPr lang="de-DE" dirty="0"/>
          </a:p>
        </p:txBody>
      </p:sp>
    </p:spTree>
    <p:extLst>
      <p:ext uri="{BB962C8B-B14F-4D97-AF65-F5344CB8AC3E}">
        <p14:creationId xmlns:p14="http://schemas.microsoft.com/office/powerpoint/2010/main" val="74804412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B">
    <p:spTree>
      <p:nvGrpSpPr>
        <p:cNvPr id="1" name=""/>
        <p:cNvGrpSpPr/>
        <p:nvPr/>
      </p:nvGrpSpPr>
      <p:grpSpPr>
        <a:xfrm>
          <a:off x="0" y="0"/>
          <a:ext cx="0" cy="0"/>
          <a:chOff x="0" y="0"/>
          <a:chExt cx="0" cy="0"/>
        </a:xfrm>
      </p:grpSpPr>
      <p:sp>
        <p:nvSpPr>
          <p:cNvPr id="2" name="Titel 1"/>
          <p:cNvSpPr>
            <a:spLocks noGrp="1"/>
          </p:cNvSpPr>
          <p:nvPr>
            <p:ph type="ctrTitle"/>
          </p:nvPr>
        </p:nvSpPr>
        <p:spPr>
          <a:xfrm>
            <a:off x="323850" y="4823307"/>
            <a:ext cx="8496300" cy="1013969"/>
          </a:xfrm>
          <a:solidFill>
            <a:schemeClr val="bg2"/>
          </a:solidFill>
        </p:spPr>
        <p:txBody>
          <a:bodyPr wrap="square" lIns="144000" tIns="108000" anchor="t" anchorCtr="0"/>
          <a:lstStyle>
            <a:lvl1pPr>
              <a:lnSpc>
                <a:spcPct val="100000"/>
              </a:lnSpc>
              <a:spcBef>
                <a:spcPts val="0"/>
              </a:spcBef>
              <a:defRPr sz="2800" baseline="0">
                <a:solidFill>
                  <a:schemeClr val="bg1"/>
                </a:solidFill>
              </a:defRPr>
            </a:lvl1pPr>
          </a:lstStyle>
          <a:p>
            <a:r>
              <a:rPr lang="en-US"/>
              <a:t>Click to edit Master title style</a:t>
            </a:r>
            <a:endParaRPr lang="de-DE" dirty="0"/>
          </a:p>
        </p:txBody>
      </p:sp>
      <p:sp>
        <p:nvSpPr>
          <p:cNvPr id="3" name="Untertitel 2"/>
          <p:cNvSpPr>
            <a:spLocks noGrp="1"/>
          </p:cNvSpPr>
          <p:nvPr>
            <p:ph type="subTitle" idx="1"/>
          </p:nvPr>
        </p:nvSpPr>
        <p:spPr>
          <a:xfrm>
            <a:off x="323850" y="5809755"/>
            <a:ext cx="8496300" cy="427535"/>
          </a:xfrm>
          <a:solidFill>
            <a:schemeClr val="bg2"/>
          </a:solidFill>
        </p:spPr>
        <p:txBody>
          <a:bodyPr lIns="144000" bIns="108000" anchor="b" anchorCtr="0">
            <a:noAutofit/>
          </a:bodyPr>
          <a:lstStyle>
            <a:lvl1pPr marL="0" indent="0" algn="l">
              <a:lnSpc>
                <a:spcPct val="100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4" name="Datumsplatzhalter 3"/>
          <p:cNvSpPr>
            <a:spLocks noGrp="1"/>
          </p:cNvSpPr>
          <p:nvPr>
            <p:ph type="dt" sz="half" idx="10"/>
          </p:nvPr>
        </p:nvSpPr>
        <p:spPr/>
        <p:txBody>
          <a:bodyPr/>
          <a:lstStyle/>
          <a:p>
            <a:r>
              <a:rPr lang="en-US" dirty="0"/>
              <a:t>10.07.2019</a:t>
            </a:r>
            <a:endParaRPr lang="de-DE" dirty="0"/>
          </a:p>
        </p:txBody>
      </p:sp>
      <p:sp>
        <p:nvSpPr>
          <p:cNvPr id="5" name="Fußzeilenplatzhalter 4"/>
          <p:cNvSpPr>
            <a:spLocks noGrp="1"/>
          </p:cNvSpPr>
          <p:nvPr>
            <p:ph type="ftr" sz="quarter" idx="11"/>
          </p:nvPr>
        </p:nvSpPr>
        <p:spPr/>
        <p:txBody>
          <a:bodyPr/>
          <a:lstStyle/>
          <a:p>
            <a:r>
              <a:rPr lang="de-DE" dirty="0"/>
              <a:t>Felix Graule</a:t>
            </a:r>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dirty="0"/>
          </a:p>
        </p:txBody>
      </p:sp>
      <p:sp>
        <p:nvSpPr>
          <p:cNvPr id="10" name="Bildplatzhalter 9"/>
          <p:cNvSpPr>
            <a:spLocks noGrp="1"/>
          </p:cNvSpPr>
          <p:nvPr>
            <p:ph type="pic" sz="quarter" idx="13"/>
          </p:nvPr>
        </p:nvSpPr>
        <p:spPr>
          <a:xfrm>
            <a:off x="323850" y="620713"/>
            <a:ext cx="8496300" cy="4204512"/>
          </a:xfrm>
          <a:noFill/>
        </p:spPr>
        <p:txBody>
          <a:bodyPr/>
          <a:lstStyle>
            <a:lvl1pPr marL="0" indent="0">
              <a:buNone/>
              <a:defRPr/>
            </a:lvl1pPr>
          </a:lstStyle>
          <a:p>
            <a:r>
              <a:rPr lang="en-US" dirty="0"/>
              <a:t>Click icon to add picture</a:t>
            </a:r>
            <a:endParaRPr lang="de-CH" dirty="0"/>
          </a:p>
        </p:txBody>
      </p:sp>
    </p:spTree>
    <p:extLst>
      <p:ext uri="{BB962C8B-B14F-4D97-AF65-F5344CB8AC3E}">
        <p14:creationId xmlns:p14="http://schemas.microsoft.com/office/powerpoint/2010/main" val="82600996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folie C">
    <p:spTree>
      <p:nvGrpSpPr>
        <p:cNvPr id="1" name=""/>
        <p:cNvGrpSpPr/>
        <p:nvPr/>
      </p:nvGrpSpPr>
      <p:grpSpPr>
        <a:xfrm>
          <a:off x="0" y="0"/>
          <a:ext cx="0" cy="0"/>
          <a:chOff x="0" y="0"/>
          <a:chExt cx="0" cy="0"/>
        </a:xfrm>
      </p:grpSpPr>
      <p:sp>
        <p:nvSpPr>
          <p:cNvPr id="2" name="Titel 1"/>
          <p:cNvSpPr>
            <a:spLocks noGrp="1"/>
          </p:cNvSpPr>
          <p:nvPr>
            <p:ph type="ctrTitle"/>
          </p:nvPr>
        </p:nvSpPr>
        <p:spPr>
          <a:xfrm>
            <a:off x="323850" y="4823307"/>
            <a:ext cx="8496300" cy="1013969"/>
          </a:xfrm>
          <a:noFill/>
        </p:spPr>
        <p:txBody>
          <a:bodyPr wrap="square" lIns="144000" tIns="108000" anchor="t" anchorCtr="0"/>
          <a:lstStyle>
            <a:lvl1pPr>
              <a:lnSpc>
                <a:spcPct val="100000"/>
              </a:lnSpc>
              <a:spcBef>
                <a:spcPts val="0"/>
              </a:spcBef>
              <a:defRPr sz="2800" baseline="0">
                <a:solidFill>
                  <a:schemeClr val="tx1"/>
                </a:solidFill>
              </a:defRPr>
            </a:lvl1pPr>
          </a:lstStyle>
          <a:p>
            <a:r>
              <a:rPr lang="en-US"/>
              <a:t>Click to edit Master title style</a:t>
            </a:r>
            <a:endParaRPr lang="de-DE" dirty="0"/>
          </a:p>
        </p:txBody>
      </p:sp>
      <p:sp>
        <p:nvSpPr>
          <p:cNvPr id="3" name="Untertitel 2"/>
          <p:cNvSpPr>
            <a:spLocks noGrp="1"/>
          </p:cNvSpPr>
          <p:nvPr>
            <p:ph type="subTitle" idx="1"/>
          </p:nvPr>
        </p:nvSpPr>
        <p:spPr>
          <a:xfrm>
            <a:off x="323850" y="5809755"/>
            <a:ext cx="8496300" cy="427535"/>
          </a:xfrm>
          <a:noFill/>
        </p:spPr>
        <p:txBody>
          <a:bodyPr lIns="144000" bIns="108000" anchor="b" anchorCtr="0">
            <a:noAutofit/>
          </a:bodyPr>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sp>
        <p:nvSpPr>
          <p:cNvPr id="4" name="Datumsplatzhalter 3"/>
          <p:cNvSpPr>
            <a:spLocks noGrp="1"/>
          </p:cNvSpPr>
          <p:nvPr>
            <p:ph type="dt" sz="half" idx="10"/>
          </p:nvPr>
        </p:nvSpPr>
        <p:spPr/>
        <p:txBody>
          <a:bodyPr/>
          <a:lstStyle/>
          <a:p>
            <a:r>
              <a:rPr lang="en-US" dirty="0"/>
              <a:t>10.07.2019</a:t>
            </a:r>
            <a:endParaRPr lang="de-DE" dirty="0"/>
          </a:p>
        </p:txBody>
      </p:sp>
      <p:sp>
        <p:nvSpPr>
          <p:cNvPr id="5" name="Fußzeilenplatzhalter 4"/>
          <p:cNvSpPr>
            <a:spLocks noGrp="1"/>
          </p:cNvSpPr>
          <p:nvPr>
            <p:ph type="ftr" sz="quarter" idx="11"/>
          </p:nvPr>
        </p:nvSpPr>
        <p:spPr/>
        <p:txBody>
          <a:bodyPr/>
          <a:lstStyle/>
          <a:p>
            <a:r>
              <a:rPr lang="de-DE" dirty="0"/>
              <a:t>Felix Graule</a:t>
            </a:r>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dirty="0"/>
          </a:p>
        </p:txBody>
      </p:sp>
      <p:sp>
        <p:nvSpPr>
          <p:cNvPr id="10" name="Bildplatzhalter 9"/>
          <p:cNvSpPr>
            <a:spLocks noGrp="1"/>
          </p:cNvSpPr>
          <p:nvPr>
            <p:ph type="pic" sz="quarter" idx="13"/>
          </p:nvPr>
        </p:nvSpPr>
        <p:spPr>
          <a:xfrm>
            <a:off x="323850" y="620715"/>
            <a:ext cx="8496300" cy="4204513"/>
          </a:xfrm>
          <a:noFill/>
        </p:spPr>
        <p:txBody>
          <a:bodyPr/>
          <a:lstStyle>
            <a:lvl1pPr marL="0" indent="0">
              <a:buNone/>
              <a:defRPr/>
            </a:lvl1pPr>
          </a:lstStyle>
          <a:p>
            <a:r>
              <a:rPr lang="en-US" dirty="0"/>
              <a:t>Click icon to add picture</a:t>
            </a:r>
            <a:endParaRPr lang="de-CH" dirty="0"/>
          </a:p>
        </p:txBody>
      </p:sp>
    </p:spTree>
    <p:extLst>
      <p:ext uri="{BB962C8B-B14F-4D97-AF65-F5344CB8AC3E}">
        <p14:creationId xmlns:p14="http://schemas.microsoft.com/office/powerpoint/2010/main" val="14902917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D (Hintergrund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23850" y="620714"/>
            <a:ext cx="8496298" cy="465726"/>
          </a:xfrm>
          <a:solidFill>
            <a:schemeClr val="bg1"/>
          </a:solidFill>
          <a:ln>
            <a:noFill/>
          </a:ln>
        </p:spPr>
        <p:txBody>
          <a:bodyPr lIns="144000" tIns="108000" anchor="t" anchorCtr="0"/>
          <a:lstStyle>
            <a:lvl1pPr marL="0" indent="0" algn="l">
              <a:lnSpc>
                <a:spcPct val="100000"/>
              </a:lnSpc>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dirty="0"/>
          </a:p>
        </p:txBody>
      </p:sp>
      <p:grpSp>
        <p:nvGrpSpPr>
          <p:cNvPr id="6" name="Gruppieren 5"/>
          <p:cNvGrpSpPr/>
          <p:nvPr userDrawn="1"/>
        </p:nvGrpSpPr>
        <p:grpSpPr>
          <a:xfrm>
            <a:off x="142875" y="152402"/>
            <a:ext cx="8858250" cy="612775"/>
            <a:chOff x="142875" y="152400"/>
            <a:chExt cx="8858250" cy="612775"/>
          </a:xfrm>
          <a:solidFill>
            <a:schemeClr val="bg2"/>
          </a:solidFill>
        </p:grpSpPr>
        <p:sp>
          <p:nvSpPr>
            <p:cNvPr id="7" name="Rechteck 6"/>
            <p:cNvSpPr/>
            <p:nvPr userDrawn="1"/>
          </p:nvSpPr>
          <p:spPr>
            <a:xfrm>
              <a:off x="142875" y="152400"/>
              <a:ext cx="8858250" cy="4683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sp>
          <p:nvSpPr>
            <p:cNvPr id="9" name="Rechteck 8"/>
            <p:cNvSpPr/>
            <p:nvPr userDrawn="1"/>
          </p:nvSpPr>
          <p:spPr>
            <a:xfrm>
              <a:off x="142875" y="597694"/>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sp>
          <p:nvSpPr>
            <p:cNvPr id="11" name="Rechteck 10"/>
            <p:cNvSpPr/>
            <p:nvPr userDrawn="1"/>
          </p:nvSpPr>
          <p:spPr>
            <a:xfrm>
              <a:off x="8820150" y="597693"/>
              <a:ext cx="180975"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pic>
          <p:nvPicPr>
            <p:cNvPr id="12" name="Bild 18" descr="g_eth_logo_kurz_neg_Schutzraum.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2" name="Titel 1"/>
          <p:cNvSpPr>
            <a:spLocks noGrp="1"/>
          </p:cNvSpPr>
          <p:nvPr>
            <p:ph type="ctrTitle"/>
          </p:nvPr>
        </p:nvSpPr>
        <p:spPr>
          <a:xfrm>
            <a:off x="323851" y="1063256"/>
            <a:ext cx="8496299" cy="960809"/>
          </a:xfrm>
          <a:solidFill>
            <a:schemeClr val="bg1"/>
          </a:solidFill>
        </p:spPr>
        <p:txBody>
          <a:bodyPr wrap="square" lIns="144000" tIns="0" anchor="t" anchorCtr="0"/>
          <a:lstStyle>
            <a:lvl1pPr>
              <a:lnSpc>
                <a:spcPct val="100000"/>
              </a:lnSpc>
              <a:spcBef>
                <a:spcPts val="0"/>
              </a:spcBef>
              <a:defRPr sz="2800"/>
            </a:lvl1pPr>
          </a:lstStyle>
          <a:p>
            <a:r>
              <a:rPr lang="en-US"/>
              <a:t>Click to edit Master title style</a:t>
            </a:r>
            <a:endParaRPr lang="de-DE" dirty="0"/>
          </a:p>
        </p:txBody>
      </p:sp>
    </p:spTree>
    <p:extLst>
      <p:ext uri="{BB962C8B-B14F-4D97-AF65-F5344CB8AC3E}">
        <p14:creationId xmlns:p14="http://schemas.microsoft.com/office/powerpoint/2010/main" val="19807231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1-spaltig">
    <p:spTree>
      <p:nvGrpSpPr>
        <p:cNvPr id="1" name=""/>
        <p:cNvGrpSpPr/>
        <p:nvPr/>
      </p:nvGrpSpPr>
      <p:grpSpPr>
        <a:xfrm>
          <a:off x="0" y="0"/>
          <a:ext cx="0" cy="0"/>
          <a:chOff x="0" y="0"/>
          <a:chExt cx="0" cy="0"/>
        </a:xfrm>
      </p:grpSpPr>
      <p:sp>
        <p:nvSpPr>
          <p:cNvPr id="3" name="Inhaltsplatzhalter 2"/>
          <p:cNvSpPr>
            <a:spLocks noGrp="1"/>
          </p:cNvSpPr>
          <p:nvPr>
            <p:ph idx="1"/>
          </p:nvPr>
        </p:nvSpPr>
        <p:spPr>
          <a:xfrm>
            <a:off x="323850" y="1751162"/>
            <a:ext cx="8496300" cy="44829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4" name="Datumsplatzhalter 3"/>
          <p:cNvSpPr>
            <a:spLocks noGrp="1"/>
          </p:cNvSpPr>
          <p:nvPr>
            <p:ph type="dt" sz="half" idx="10"/>
          </p:nvPr>
        </p:nvSpPr>
        <p:spPr/>
        <p:txBody>
          <a:bodyPr/>
          <a:lstStyle/>
          <a:p>
            <a:r>
              <a:rPr lang="en-US" dirty="0"/>
              <a:t>10.07.2019</a:t>
            </a:r>
            <a:endParaRPr lang="de-DE" dirty="0"/>
          </a:p>
        </p:txBody>
      </p:sp>
      <p:sp>
        <p:nvSpPr>
          <p:cNvPr id="5" name="Fußzeilenplatzhalter 4"/>
          <p:cNvSpPr>
            <a:spLocks noGrp="1"/>
          </p:cNvSpPr>
          <p:nvPr>
            <p:ph type="ftr" sz="quarter" idx="11"/>
          </p:nvPr>
        </p:nvSpPr>
        <p:spPr/>
        <p:txBody>
          <a:bodyPr/>
          <a:lstStyle/>
          <a:p>
            <a:r>
              <a:rPr lang="de-DE" dirty="0"/>
              <a:t>Felix Graule</a:t>
            </a:r>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dirty="0"/>
          </a:p>
        </p:txBody>
      </p:sp>
      <p:sp>
        <p:nvSpPr>
          <p:cNvPr id="7" name="Titel 6"/>
          <p:cNvSpPr>
            <a:spLocks noGrp="1"/>
          </p:cNvSpPr>
          <p:nvPr>
            <p:ph type="title"/>
          </p:nvPr>
        </p:nvSpPr>
        <p:spPr>
          <a:xfrm>
            <a:off x="323850" y="623890"/>
            <a:ext cx="8496300" cy="687325"/>
          </a:xfrm>
          <a:solidFill>
            <a:schemeClr val="bg1"/>
          </a:solidFill>
        </p:spPr>
        <p:txBody>
          <a:bodyPr/>
          <a:lstStyle/>
          <a:p>
            <a:r>
              <a:rPr lang="en-US" dirty="0"/>
              <a:t>Click to edit Master title style</a:t>
            </a:r>
            <a:endParaRPr lang="de-CH"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 2-spaltig">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323850" y="1747839"/>
            <a:ext cx="4104000" cy="4489452"/>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marL="1077913" indent="-177800">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4" name="Inhaltsplatzhalter 3"/>
          <p:cNvSpPr>
            <a:spLocks noGrp="1"/>
          </p:cNvSpPr>
          <p:nvPr>
            <p:ph sz="half" idx="2" hasCustomPrompt="1"/>
          </p:nvPr>
        </p:nvSpPr>
        <p:spPr>
          <a:xfrm>
            <a:off x="4716016" y="1747839"/>
            <a:ext cx="4104134" cy="4489451"/>
          </a:xfrm>
        </p:spPr>
        <p:txBody>
          <a:bodyPr lIns="140400" rIns="0"/>
          <a:lstStyle>
            <a:lvl1pPr>
              <a:lnSpc>
                <a:spcPct val="100000"/>
              </a:lnSpc>
              <a:spcBef>
                <a:spcPts val="500"/>
              </a:spcBef>
              <a:defRPr sz="2000"/>
            </a:lvl1pPr>
            <a:lvl2pPr>
              <a:lnSpc>
                <a:spcPct val="100000"/>
              </a:lnSpc>
              <a:spcBef>
                <a:spcPts val="400"/>
              </a:spcBef>
              <a:defRPr sz="1800"/>
            </a:lvl2pPr>
            <a:lvl3pPr>
              <a:lnSpc>
                <a:spcPct val="100000"/>
              </a:lnSpc>
              <a:spcBef>
                <a:spcPts val="400"/>
              </a:spcBef>
              <a:defRPr sz="1600"/>
            </a:lvl3pPr>
            <a:lvl4pPr>
              <a:lnSpc>
                <a:spcPct val="100000"/>
              </a:lnSpc>
              <a:spcBef>
                <a:spcPts val="400"/>
              </a:spcBef>
              <a:defRPr sz="1400"/>
            </a:lvl4pPr>
            <a:lvl5pPr>
              <a:defRPr sz="1400"/>
            </a:lvl5pPr>
            <a:lvl6pPr>
              <a:defRPr sz="1800"/>
            </a:lvl6pPr>
            <a:lvl7pPr>
              <a:defRPr sz="1800"/>
            </a:lvl7pPr>
            <a:lvl8pPr>
              <a:defRPr sz="1800"/>
            </a:lvl8pPr>
            <a:lvl9pPr>
              <a:defRPr sz="1800"/>
            </a:lvl9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p:txBody>
      </p:sp>
      <p:sp>
        <p:nvSpPr>
          <p:cNvPr id="5" name="Datumsplatzhalter 4"/>
          <p:cNvSpPr>
            <a:spLocks noGrp="1"/>
          </p:cNvSpPr>
          <p:nvPr>
            <p:ph type="dt" sz="half" idx="10"/>
          </p:nvPr>
        </p:nvSpPr>
        <p:spPr/>
        <p:txBody>
          <a:bodyPr/>
          <a:lstStyle/>
          <a:p>
            <a:r>
              <a:rPr lang="en-US" dirty="0"/>
              <a:t>10.07.2019</a:t>
            </a:r>
            <a:endParaRPr lang="de-DE" dirty="0"/>
          </a:p>
        </p:txBody>
      </p:sp>
      <p:sp>
        <p:nvSpPr>
          <p:cNvPr id="6" name="Fußzeilenplatzhalter 5"/>
          <p:cNvSpPr>
            <a:spLocks noGrp="1"/>
          </p:cNvSpPr>
          <p:nvPr>
            <p:ph type="ftr" sz="quarter" idx="11"/>
          </p:nvPr>
        </p:nvSpPr>
        <p:spPr/>
        <p:txBody>
          <a:bodyPr/>
          <a:lstStyle/>
          <a:p>
            <a:r>
              <a:rPr lang="de-DE" dirty="0"/>
              <a:t>Felix Graule</a:t>
            </a:r>
          </a:p>
        </p:txBody>
      </p:sp>
      <p:sp>
        <p:nvSpPr>
          <p:cNvPr id="7" name="Foliennummernplatzhalter 6"/>
          <p:cNvSpPr>
            <a:spLocks noGrp="1"/>
          </p:cNvSpPr>
          <p:nvPr>
            <p:ph type="sldNum" sz="quarter" idx="12"/>
          </p:nvPr>
        </p:nvSpPr>
        <p:spPr/>
        <p:txBody>
          <a:bodyPr/>
          <a:lstStyle/>
          <a:p>
            <a:fld id="{6C6AE60A-B69C-4790-82F7-3882EDF23186}" type="slidenum">
              <a:rPr lang="de-DE" smtClean="0"/>
              <a:t>‹Nr.›</a:t>
            </a:fld>
            <a:endParaRPr lang="de-DE" dirty="0"/>
          </a:p>
        </p:txBody>
      </p:sp>
      <p:sp>
        <p:nvSpPr>
          <p:cNvPr id="8" name="Titel 7"/>
          <p:cNvSpPr>
            <a:spLocks noGrp="1"/>
          </p:cNvSpPr>
          <p:nvPr>
            <p:ph type="title"/>
          </p:nvPr>
        </p:nvSpPr>
        <p:spPr>
          <a:xfrm>
            <a:off x="323850" y="620714"/>
            <a:ext cx="8496300" cy="687600"/>
          </a:xfrm>
          <a:solidFill>
            <a:schemeClr val="bg1"/>
          </a:solidFill>
        </p:spPr>
        <p:txBody>
          <a:bodyPr/>
          <a:lstStyle/>
          <a:p>
            <a:r>
              <a:rPr lang="en-US"/>
              <a:t>Click to edit Master title style</a:t>
            </a:r>
            <a:endParaRPr lang="de-CH"/>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 Freifläche">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en-US" dirty="0"/>
              <a:t>10.07.2019</a:t>
            </a:r>
            <a:endParaRPr lang="de-DE" dirty="0"/>
          </a:p>
        </p:txBody>
      </p:sp>
      <p:sp>
        <p:nvSpPr>
          <p:cNvPr id="3" name="Fußzeilenplatzhalter 2"/>
          <p:cNvSpPr>
            <a:spLocks noGrp="1"/>
          </p:cNvSpPr>
          <p:nvPr>
            <p:ph type="ftr" sz="quarter" idx="11"/>
          </p:nvPr>
        </p:nvSpPr>
        <p:spPr/>
        <p:txBody>
          <a:bodyPr/>
          <a:lstStyle/>
          <a:p>
            <a:r>
              <a:rPr lang="de-DE" dirty="0"/>
              <a:t>Felix Graule</a:t>
            </a:r>
          </a:p>
        </p:txBody>
      </p:sp>
      <p:sp>
        <p:nvSpPr>
          <p:cNvPr id="4" name="Foliennummernplatzhalter 3"/>
          <p:cNvSpPr>
            <a:spLocks noGrp="1"/>
          </p:cNvSpPr>
          <p:nvPr>
            <p:ph type="sldNum" sz="quarter" idx="12"/>
          </p:nvPr>
        </p:nvSpPr>
        <p:spPr/>
        <p:txBody>
          <a:bodyPr/>
          <a:lstStyle/>
          <a:p>
            <a:fld id="{6C6AE60A-B69C-4790-82F7-3882EDF23186}" type="slidenum">
              <a:rPr lang="de-DE" smtClean="0"/>
              <a:t>‹Nr.›</a:t>
            </a:fld>
            <a:endParaRPr lang="de-DE" dirty="0"/>
          </a:p>
        </p:txBody>
      </p:sp>
      <p:sp>
        <p:nvSpPr>
          <p:cNvPr id="5" name="Titel 4"/>
          <p:cNvSpPr>
            <a:spLocks noGrp="1"/>
          </p:cNvSpPr>
          <p:nvPr>
            <p:ph type="title"/>
          </p:nvPr>
        </p:nvSpPr>
        <p:spPr/>
        <p:txBody>
          <a:bodyPr/>
          <a:lstStyle/>
          <a:p>
            <a:r>
              <a:rPr lang="en-US"/>
              <a:t>Click to edit Master title style</a:t>
            </a:r>
            <a:endParaRPr lang="de-CH"/>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Vollbi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10.07.2019</a:t>
            </a:r>
            <a:endParaRPr lang="de-DE" dirty="0"/>
          </a:p>
        </p:txBody>
      </p:sp>
      <p:sp>
        <p:nvSpPr>
          <p:cNvPr id="5" name="Fußzeilenplatzhalter 4"/>
          <p:cNvSpPr>
            <a:spLocks noGrp="1"/>
          </p:cNvSpPr>
          <p:nvPr>
            <p:ph type="ftr" sz="quarter" idx="11"/>
          </p:nvPr>
        </p:nvSpPr>
        <p:spPr/>
        <p:txBody>
          <a:bodyPr/>
          <a:lstStyle/>
          <a:p>
            <a:r>
              <a:rPr lang="de-DE" dirty="0"/>
              <a:t>Felix Graule</a:t>
            </a:r>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dirty="0"/>
          </a:p>
        </p:txBody>
      </p:sp>
      <p:sp>
        <p:nvSpPr>
          <p:cNvPr id="10" name="Bildplatzhalter 9"/>
          <p:cNvSpPr>
            <a:spLocks noGrp="1"/>
          </p:cNvSpPr>
          <p:nvPr>
            <p:ph type="pic" sz="quarter" idx="13"/>
          </p:nvPr>
        </p:nvSpPr>
        <p:spPr>
          <a:xfrm>
            <a:off x="323850" y="620713"/>
            <a:ext cx="8496300" cy="5607860"/>
          </a:xfrm>
          <a:noFill/>
        </p:spPr>
        <p:txBody>
          <a:bodyPr/>
          <a:lstStyle>
            <a:lvl1pPr marL="0" indent="0">
              <a:buNone/>
              <a:defRPr/>
            </a:lvl1pPr>
          </a:lstStyle>
          <a:p>
            <a:r>
              <a:rPr lang="en-US" dirty="0"/>
              <a:t>Click icon to add picture</a:t>
            </a:r>
            <a:endParaRPr lang="de-CH" dirty="0"/>
          </a:p>
        </p:txBody>
      </p:sp>
    </p:spTree>
    <p:extLst>
      <p:ext uri="{BB962C8B-B14F-4D97-AF65-F5344CB8AC3E}">
        <p14:creationId xmlns:p14="http://schemas.microsoft.com/office/powerpoint/2010/main" val="135389624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auftakt A">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en-US" dirty="0"/>
              <a:t>10.07.2019</a:t>
            </a:r>
            <a:endParaRPr lang="de-DE" dirty="0"/>
          </a:p>
        </p:txBody>
      </p:sp>
      <p:sp>
        <p:nvSpPr>
          <p:cNvPr id="5" name="Fußzeilenplatzhalter 4"/>
          <p:cNvSpPr>
            <a:spLocks noGrp="1"/>
          </p:cNvSpPr>
          <p:nvPr>
            <p:ph type="ftr" sz="quarter" idx="11"/>
          </p:nvPr>
        </p:nvSpPr>
        <p:spPr/>
        <p:txBody>
          <a:bodyPr/>
          <a:lstStyle/>
          <a:p>
            <a:r>
              <a:rPr lang="de-DE" dirty="0"/>
              <a:t>Felix Graule</a:t>
            </a:r>
          </a:p>
        </p:txBody>
      </p:sp>
      <p:sp>
        <p:nvSpPr>
          <p:cNvPr id="6" name="Foliennummernplatzhalter 5"/>
          <p:cNvSpPr>
            <a:spLocks noGrp="1"/>
          </p:cNvSpPr>
          <p:nvPr>
            <p:ph type="sldNum" sz="quarter" idx="12"/>
          </p:nvPr>
        </p:nvSpPr>
        <p:spPr/>
        <p:txBody>
          <a:bodyPr/>
          <a:lstStyle/>
          <a:p>
            <a:fld id="{6C6AE60A-B69C-4790-82F7-3882EDF23186}" type="slidenum">
              <a:rPr lang="de-DE" smtClean="0"/>
              <a:t>‹Nr.›</a:t>
            </a:fld>
            <a:endParaRPr lang="de-DE" dirty="0"/>
          </a:p>
        </p:txBody>
      </p:sp>
      <p:sp>
        <p:nvSpPr>
          <p:cNvPr id="8" name="Inhaltsplatzhalter 7"/>
          <p:cNvSpPr>
            <a:spLocks noGrp="1"/>
          </p:cNvSpPr>
          <p:nvPr>
            <p:ph sz="quarter" idx="13" hasCustomPrompt="1"/>
          </p:nvPr>
        </p:nvSpPr>
        <p:spPr>
          <a:xfrm>
            <a:off x="323850" y="1565138"/>
            <a:ext cx="8496300" cy="4672150"/>
          </a:xfrm>
          <a:solidFill>
            <a:schemeClr val="tx1"/>
          </a:solidFill>
        </p:spPr>
        <p:txBody>
          <a:bodyPr lIns="144000" tIns="450000"/>
          <a:lstStyle>
            <a:lvl1pPr marL="0" indent="0">
              <a:lnSpc>
                <a:spcPct val="114000"/>
              </a:lnSpc>
              <a:buNone/>
              <a:defRPr sz="2000">
                <a:solidFill>
                  <a:schemeClr val="bg1"/>
                </a:solidFill>
              </a:defRPr>
            </a:lvl1pPr>
          </a:lstStyle>
          <a:p>
            <a:pPr lvl="0"/>
            <a:r>
              <a:rPr lang="de-DE" dirty="0"/>
              <a:t>Inhalt und Hintergrundfarbe bearbeiten</a:t>
            </a:r>
          </a:p>
        </p:txBody>
      </p:sp>
      <p:sp>
        <p:nvSpPr>
          <p:cNvPr id="2" name="Titel 1"/>
          <p:cNvSpPr>
            <a:spLocks noGrp="1"/>
          </p:cNvSpPr>
          <p:nvPr>
            <p:ph type="title" hasCustomPrompt="1"/>
          </p:nvPr>
        </p:nvSpPr>
        <p:spPr>
          <a:xfrm>
            <a:off x="323850" y="612000"/>
            <a:ext cx="8496300" cy="972000"/>
          </a:xfrm>
          <a:solidFill>
            <a:schemeClr val="tx1"/>
          </a:solidFill>
        </p:spPr>
        <p:txBody>
          <a:bodyPr lIns="140400"/>
          <a:lstStyle>
            <a:lvl1pPr>
              <a:lnSpc>
                <a:spcPct val="100000"/>
              </a:lnSpc>
              <a:defRPr sz="2800" baseline="0">
                <a:solidFill>
                  <a:schemeClr val="bg1"/>
                </a:solidFill>
              </a:defRPr>
            </a:lvl1pPr>
          </a:lstStyle>
          <a:p>
            <a:r>
              <a:rPr lang="de-DE" dirty="0"/>
              <a:t>Titel und Hintergrundfarbe bearbeiten</a:t>
            </a:r>
          </a:p>
        </p:txBody>
      </p:sp>
    </p:spTree>
    <p:extLst>
      <p:ext uri="{BB962C8B-B14F-4D97-AF65-F5344CB8AC3E}">
        <p14:creationId xmlns:p14="http://schemas.microsoft.com/office/powerpoint/2010/main" val="3262962747"/>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uppieren 10"/>
          <p:cNvGrpSpPr/>
          <p:nvPr userDrawn="1"/>
        </p:nvGrpSpPr>
        <p:grpSpPr>
          <a:xfrm>
            <a:off x="142875" y="152402"/>
            <a:ext cx="8859601" cy="612775"/>
            <a:chOff x="142874" y="152400"/>
            <a:chExt cx="8859601" cy="612775"/>
          </a:xfrm>
          <a:solidFill>
            <a:schemeClr val="bg2"/>
          </a:solidFill>
        </p:grpSpPr>
        <p:sp>
          <p:nvSpPr>
            <p:cNvPr id="24" name="Rechteck 23"/>
            <p:cNvSpPr/>
            <p:nvPr userDrawn="1"/>
          </p:nvSpPr>
          <p:spPr>
            <a:xfrm>
              <a:off x="142875" y="152400"/>
              <a:ext cx="8859600" cy="47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sp>
          <p:nvSpPr>
            <p:cNvPr id="25" name="Rechteck 24"/>
            <p:cNvSpPr/>
            <p:nvPr userDrawn="1"/>
          </p:nvSpPr>
          <p:spPr>
            <a:xfrm>
              <a:off x="142874" y="597694"/>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sp>
          <p:nvSpPr>
            <p:cNvPr id="26" name="Rechteck 25"/>
            <p:cNvSpPr/>
            <p:nvPr userDrawn="1"/>
          </p:nvSpPr>
          <p:spPr>
            <a:xfrm>
              <a:off x="8814997" y="597693"/>
              <a:ext cx="187200" cy="1674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dirty="0"/>
            </a:p>
          </p:txBody>
        </p:sp>
        <p:pic>
          <p:nvPicPr>
            <p:cNvPr id="27" name="Bild 18" descr="g_eth_logo_kurz_neg_Schutzraum.eps"/>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4000" y="306000"/>
              <a:ext cx="971061" cy="158400"/>
            </a:xfrm>
            <a:prstGeom prst="rect">
              <a:avLst/>
            </a:prstGeom>
            <a:grpFill/>
          </p:spPr>
        </p:pic>
      </p:grpSp>
      <p:sp>
        <p:nvSpPr>
          <p:cNvPr id="4" name="Datumsplatzhalter 3"/>
          <p:cNvSpPr>
            <a:spLocks noGrp="1"/>
          </p:cNvSpPr>
          <p:nvPr>
            <p:ph type="dt" sz="half" idx="2"/>
          </p:nvPr>
        </p:nvSpPr>
        <p:spPr>
          <a:xfrm>
            <a:off x="7937625" y="6308726"/>
            <a:ext cx="612068" cy="468312"/>
          </a:xfrm>
          <a:prstGeom prst="rect">
            <a:avLst/>
          </a:prstGeom>
        </p:spPr>
        <p:txBody>
          <a:bodyPr vert="horz" wrap="none" lIns="0" tIns="0" rIns="0" bIns="0" rtlCol="0" anchor="ctr"/>
          <a:lstStyle>
            <a:lvl1pPr algn="ctr">
              <a:defRPr sz="800">
                <a:solidFill>
                  <a:schemeClr val="tx1"/>
                </a:solidFill>
              </a:defRPr>
            </a:lvl1pPr>
          </a:lstStyle>
          <a:p>
            <a:r>
              <a:rPr lang="en-US" dirty="0"/>
              <a:t>10.07.2019</a:t>
            </a:r>
            <a:endParaRPr lang="de-DE" dirty="0"/>
          </a:p>
        </p:txBody>
      </p:sp>
      <p:sp>
        <p:nvSpPr>
          <p:cNvPr id="5" name="Fußzeilenplatzhalter 4"/>
          <p:cNvSpPr>
            <a:spLocks noGrp="1"/>
          </p:cNvSpPr>
          <p:nvPr>
            <p:ph type="ftr" sz="quarter" idx="3"/>
          </p:nvPr>
        </p:nvSpPr>
        <p:spPr>
          <a:xfrm>
            <a:off x="4572001" y="6308726"/>
            <a:ext cx="3208613" cy="468312"/>
          </a:xfrm>
          <a:prstGeom prst="rect">
            <a:avLst/>
          </a:prstGeom>
        </p:spPr>
        <p:txBody>
          <a:bodyPr vert="horz" wrap="none" lIns="0" tIns="0" rIns="0" bIns="0" rtlCol="0" anchor="ctr"/>
          <a:lstStyle>
            <a:lvl1pPr algn="r">
              <a:defRPr sz="800">
                <a:solidFill>
                  <a:schemeClr val="tx1"/>
                </a:solidFill>
              </a:defRPr>
            </a:lvl1pPr>
          </a:lstStyle>
          <a:p>
            <a:r>
              <a:rPr lang="de-DE" dirty="0"/>
              <a:t>Felix Graule</a:t>
            </a:r>
          </a:p>
        </p:txBody>
      </p:sp>
      <p:sp>
        <p:nvSpPr>
          <p:cNvPr id="6" name="Foliennummernplatzhalter 5"/>
          <p:cNvSpPr>
            <a:spLocks noGrp="1"/>
          </p:cNvSpPr>
          <p:nvPr>
            <p:ph type="sldNum" sz="quarter" idx="4"/>
          </p:nvPr>
        </p:nvSpPr>
        <p:spPr>
          <a:xfrm>
            <a:off x="8626351" y="6308726"/>
            <a:ext cx="266700" cy="468312"/>
          </a:xfrm>
          <a:prstGeom prst="rect">
            <a:avLst/>
          </a:prstGeom>
        </p:spPr>
        <p:txBody>
          <a:bodyPr vert="horz" wrap="none" lIns="0" tIns="0" rIns="0" bIns="0" rtlCol="0" anchor="ctr"/>
          <a:lstStyle>
            <a:lvl1pPr algn="ctr">
              <a:defRPr sz="800">
                <a:solidFill>
                  <a:schemeClr val="tx1"/>
                </a:solidFill>
              </a:defRPr>
            </a:lvl1pPr>
          </a:lstStyle>
          <a:p>
            <a:fld id="{6C6AE60A-B69C-4790-82F7-3882EDF23186}" type="slidenum">
              <a:rPr lang="de-DE" smtClean="0"/>
              <a:pPr/>
              <a:t>‹Nr.›</a:t>
            </a:fld>
            <a:endParaRPr lang="de-DE" dirty="0"/>
          </a:p>
        </p:txBody>
      </p:sp>
      <p:sp>
        <p:nvSpPr>
          <p:cNvPr id="3" name="Textplatzhalter 2"/>
          <p:cNvSpPr>
            <a:spLocks noGrp="1"/>
          </p:cNvSpPr>
          <p:nvPr>
            <p:ph type="body" idx="1"/>
          </p:nvPr>
        </p:nvSpPr>
        <p:spPr>
          <a:xfrm>
            <a:off x="323850" y="2024064"/>
            <a:ext cx="8483938" cy="4213224"/>
          </a:xfrm>
          <a:prstGeom prst="rect">
            <a:avLst/>
          </a:prstGeom>
        </p:spPr>
        <p:txBody>
          <a:bodyPr vert="horz" lIns="140400" tIns="0" rIns="14400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Textfeld 15"/>
          <p:cNvSpPr txBox="1"/>
          <p:nvPr/>
        </p:nvSpPr>
        <p:spPr>
          <a:xfrm>
            <a:off x="8559849" y="6300190"/>
            <a:ext cx="105958" cy="468312"/>
          </a:xfrm>
          <a:prstGeom prst="rect">
            <a:avLst/>
          </a:prstGeom>
          <a:noFill/>
        </p:spPr>
        <p:txBody>
          <a:bodyPr wrap="none" lIns="36000" rIns="36000" rtlCol="0" anchor="ctr" anchorCtr="0">
            <a:noAutofit/>
          </a:bodyPr>
          <a:lstStyle/>
          <a:p>
            <a:pPr algn="ctr"/>
            <a:r>
              <a:rPr lang="de-CH" sz="800" dirty="0"/>
              <a:t>|</a:t>
            </a:r>
          </a:p>
        </p:txBody>
      </p:sp>
      <p:sp>
        <p:nvSpPr>
          <p:cNvPr id="18" name="Textfeld 17"/>
          <p:cNvSpPr txBox="1"/>
          <p:nvPr/>
        </p:nvSpPr>
        <p:spPr>
          <a:xfrm>
            <a:off x="7834509" y="6300189"/>
            <a:ext cx="105958" cy="468312"/>
          </a:xfrm>
          <a:prstGeom prst="rect">
            <a:avLst/>
          </a:prstGeom>
          <a:noFill/>
        </p:spPr>
        <p:txBody>
          <a:bodyPr wrap="none" lIns="36000" rIns="36000" rtlCol="0" anchor="ctr" anchorCtr="0">
            <a:noAutofit/>
          </a:bodyPr>
          <a:lstStyle/>
          <a:p>
            <a:pPr algn="ctr"/>
            <a:r>
              <a:rPr lang="de-CH" sz="800" dirty="0"/>
              <a:t>|</a:t>
            </a:r>
          </a:p>
        </p:txBody>
      </p:sp>
      <p:sp>
        <p:nvSpPr>
          <p:cNvPr id="2" name="Titelplatzhalter 1"/>
          <p:cNvSpPr>
            <a:spLocks noGrp="1"/>
          </p:cNvSpPr>
          <p:nvPr>
            <p:ph type="title"/>
          </p:nvPr>
        </p:nvSpPr>
        <p:spPr>
          <a:xfrm>
            <a:off x="323850" y="620714"/>
            <a:ext cx="8496300" cy="972000"/>
          </a:xfrm>
          <a:prstGeom prst="rect">
            <a:avLst/>
          </a:prstGeom>
          <a:solidFill>
            <a:schemeClr val="bg1"/>
          </a:solidFill>
        </p:spPr>
        <p:txBody>
          <a:bodyPr vert="horz" lIns="140400" tIns="0" rIns="144000" bIns="0" rtlCol="0" anchor="b" anchorCtr="0">
            <a:noAutofit/>
          </a:bodyPr>
          <a:lstStyle/>
          <a:p>
            <a:r>
              <a:rPr lang="de-DE" dirty="0"/>
              <a:t>Titelmasterformat durch Klicken bearbeiten</a:t>
            </a:r>
          </a:p>
        </p:txBody>
      </p:sp>
      <p:pic>
        <p:nvPicPr>
          <p:cNvPr id="15" name="Picture 14" descr="asl_logo.pdf"/>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0075" y="6351644"/>
            <a:ext cx="785197" cy="360568"/>
          </a:xfrm>
          <a:prstGeom prst="rect">
            <a:avLst/>
          </a:prstGeom>
        </p:spPr>
      </p:pic>
      <p:sp>
        <p:nvSpPr>
          <p:cNvPr id="17" name="Textfeld 6"/>
          <p:cNvSpPr txBox="1"/>
          <p:nvPr userDrawn="1"/>
        </p:nvSpPr>
        <p:spPr>
          <a:xfrm>
            <a:off x="1188538" y="6308727"/>
            <a:ext cx="3383463" cy="459775"/>
          </a:xfrm>
          <a:prstGeom prst="rect">
            <a:avLst/>
          </a:prstGeom>
          <a:noFill/>
        </p:spPr>
        <p:txBody>
          <a:bodyPr wrap="square" lIns="0" rIns="0" rtlCol="0" anchor="ctr" anchorCtr="0">
            <a:noAutofit/>
          </a:bodyPr>
          <a:lstStyle/>
          <a:p>
            <a:r>
              <a:rPr lang="en-US" sz="800" b="1" noProof="0" dirty="0"/>
              <a:t>Autonomous</a:t>
            </a:r>
            <a:r>
              <a:rPr lang="en-US" sz="800" b="1" baseline="0" noProof="0" dirty="0"/>
              <a:t> Systems Lab</a:t>
            </a:r>
            <a:endParaRPr lang="en-US" sz="800" noProof="0"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6" r:id="rId4"/>
    <p:sldLayoutId id="2147483650" r:id="rId5"/>
    <p:sldLayoutId id="2147483652" r:id="rId6"/>
    <p:sldLayoutId id="2147483655" r:id="rId7"/>
    <p:sldLayoutId id="2147483665" r:id="rId8"/>
    <p:sldLayoutId id="2147483664" r:id="rId9"/>
    <p:sldLayoutId id="2147483663" r:id="rId10"/>
  </p:sldLayoutIdLst>
  <p:transition>
    <p:fade/>
  </p:transition>
  <p:hf hdr="0"/>
  <p:txStyles>
    <p:titleStyle>
      <a:lvl1pPr algn="l"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361950" indent="-361950" algn="l" defTabSz="914400" rtl="0" eaLnBrk="1" latinLnBrk="0" hangingPunct="1">
        <a:lnSpc>
          <a:spcPct val="100000"/>
        </a:lnSpc>
        <a:spcBef>
          <a:spcPts val="500"/>
        </a:spcBef>
        <a:buClr>
          <a:schemeClr val="tx2"/>
        </a:buClr>
        <a:buFont typeface="Wingdings" pitchFamily="2" charset="2"/>
        <a:buChar char="§"/>
        <a:defRPr sz="2400" kern="1200">
          <a:solidFill>
            <a:schemeClr val="tx1"/>
          </a:solidFill>
          <a:latin typeface="+mn-lt"/>
          <a:ea typeface="+mn-ea"/>
          <a:cs typeface="+mn-cs"/>
        </a:defRPr>
      </a:lvl1pPr>
      <a:lvl2pPr marL="627063" indent="-265113" algn="l" defTabSz="914400" rtl="0" eaLnBrk="1" latinLnBrk="0" hangingPunct="1">
        <a:lnSpc>
          <a:spcPct val="100000"/>
        </a:lnSpc>
        <a:spcBef>
          <a:spcPts val="400"/>
        </a:spcBef>
        <a:buClr>
          <a:schemeClr val="tx2"/>
        </a:buClr>
        <a:buFont typeface="Wingdings" pitchFamily="2" charset="2"/>
        <a:buChar char="§"/>
        <a:defRPr sz="2000" kern="1200">
          <a:solidFill>
            <a:schemeClr val="tx1"/>
          </a:solidFill>
          <a:latin typeface="+mn-lt"/>
          <a:ea typeface="+mn-ea"/>
          <a:cs typeface="+mn-cs"/>
        </a:defRPr>
      </a:lvl2pPr>
      <a:lvl3pPr marL="893763" indent="-266700" algn="l" defTabSz="914400" rtl="0" eaLnBrk="1" latinLnBrk="0" hangingPunct="1">
        <a:lnSpc>
          <a:spcPct val="100000"/>
        </a:lnSpc>
        <a:spcBef>
          <a:spcPts val="400"/>
        </a:spcBef>
        <a:buClr>
          <a:schemeClr val="tx2"/>
        </a:buClr>
        <a:buFont typeface="Wingdings" pitchFamily="2" charset="2"/>
        <a:buChar char="§"/>
        <a:defRPr sz="1800" kern="1200">
          <a:solidFill>
            <a:schemeClr val="tx1"/>
          </a:solidFill>
          <a:latin typeface="+mn-lt"/>
          <a:ea typeface="+mn-ea"/>
          <a:cs typeface="+mn-cs"/>
        </a:defRPr>
      </a:lvl3pPr>
      <a:lvl4pPr marL="1077913" indent="-177800" algn="l" defTabSz="914400" rtl="0" eaLnBrk="1" latinLnBrk="0" hangingPunct="1">
        <a:lnSpc>
          <a:spcPct val="100000"/>
        </a:lnSpc>
        <a:spcBef>
          <a:spcPts val="400"/>
        </a:spcBef>
        <a:buClr>
          <a:schemeClr val="tx2"/>
        </a:buClr>
        <a:buFont typeface="Wingdings" pitchFamily="2" charset="2"/>
        <a:buChar char="§"/>
        <a:defRPr sz="1600" kern="1200">
          <a:solidFill>
            <a:schemeClr val="tx1"/>
          </a:solidFill>
          <a:latin typeface="+mn-lt"/>
          <a:ea typeface="+mn-ea"/>
          <a:cs typeface="+mn-cs"/>
        </a:defRPr>
      </a:lvl4pPr>
      <a:lvl5pPr marL="1262063" indent="-184150" algn="l" defTabSz="914400" rtl="0" eaLnBrk="1" latinLnBrk="0" hangingPunct="1">
        <a:lnSpc>
          <a:spcPct val="100000"/>
        </a:lnSpc>
        <a:spcBef>
          <a:spcPts val="4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jpe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14.jpeg"/><Relationship Id="rId9"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5.xml"/><Relationship Id="rId10" Type="http://schemas.openxmlformats.org/officeDocument/2006/relationships/image" Target="../media/image13.png"/><Relationship Id="rId9" Type="http://schemas.openxmlformats.org/officeDocument/2006/relationships/image" Target="../media/image120.png"/></Relationships>
</file>

<file path=ppt/slides/_rels/slide2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2.gif"/></Relationships>
</file>

<file path=ppt/slides/_rels/slide27.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0.jpg"/></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56.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g"/><Relationship Id="rId4" Type="http://schemas.openxmlformats.org/officeDocument/2006/relationships/image" Target="../media/image64.jpg"/></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7.xml"/><Relationship Id="rId1" Type="http://schemas.openxmlformats.org/officeDocument/2006/relationships/slideLayout" Target="../slideLayouts/slideLayout5.xml"/><Relationship Id="rId4" Type="http://schemas.openxmlformats.org/officeDocument/2006/relationships/image" Target="../media/image74.jp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0.pn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lstStyle/>
          <a:p>
            <a:r>
              <a:rPr lang="en-US" b="1" noProof="0" dirty="0"/>
              <a:t>Felix Graule</a:t>
            </a:r>
          </a:p>
          <a:p>
            <a:endParaRPr lang="en-US" noProof="0" dirty="0"/>
          </a:p>
          <a:p>
            <a:r>
              <a:rPr lang="en-US" noProof="0" dirty="0"/>
              <a:t>Semester Thesis – Final Talk</a:t>
            </a:r>
          </a:p>
          <a:p>
            <a:r>
              <a:rPr lang="en-US" spc="-10" noProof="0" dirty="0"/>
              <a:t>Supervised by Prof. Dr. R. Siegwart, Dr. N. Lawrance, T. Hinzmann, F. Achermann</a:t>
            </a:r>
          </a:p>
        </p:txBody>
      </p:sp>
      <p:sp>
        <p:nvSpPr>
          <p:cNvPr id="3" name="Datumsplatzhalter 2"/>
          <p:cNvSpPr>
            <a:spLocks noGrp="1"/>
          </p:cNvSpPr>
          <p:nvPr>
            <p:ph type="dt" sz="half" idx="10"/>
          </p:nvPr>
        </p:nvSpPr>
        <p:spPr>
          <a:xfrm>
            <a:off x="7937624" y="6308726"/>
            <a:ext cx="612068" cy="468312"/>
          </a:xfrm>
        </p:spPr>
        <p:txBody>
          <a:bodyPr/>
          <a:lstStyle/>
          <a:p>
            <a:r>
              <a:rPr lang="en-US" dirty="0"/>
              <a:t>10.07.2019</a:t>
            </a:r>
            <a:endParaRPr lang="de-DE" dirty="0"/>
          </a:p>
        </p:txBody>
      </p:sp>
      <p:sp>
        <p:nvSpPr>
          <p:cNvPr id="4" name="Fußzeilenplatzhalter 3"/>
          <p:cNvSpPr>
            <a:spLocks noGrp="1"/>
          </p:cNvSpPr>
          <p:nvPr>
            <p:ph type="ftr" sz="quarter" idx="11"/>
          </p:nvPr>
        </p:nvSpPr>
        <p:spPr>
          <a:xfrm>
            <a:off x="4572002" y="6308726"/>
            <a:ext cx="3208613" cy="468312"/>
          </a:xfrm>
        </p:spPr>
        <p:txBody>
          <a:bodyPr/>
          <a:lstStyle/>
          <a:p>
            <a:r>
              <a:rPr lang="de-DE" dirty="0"/>
              <a:t>Felix Graule</a:t>
            </a:r>
          </a:p>
        </p:txBody>
      </p:sp>
      <p:sp>
        <p:nvSpPr>
          <p:cNvPr id="5" name="Foliennummernplatzhalter 4"/>
          <p:cNvSpPr>
            <a:spLocks noGrp="1"/>
          </p:cNvSpPr>
          <p:nvPr>
            <p:ph type="sldNum" sz="quarter" idx="12"/>
          </p:nvPr>
        </p:nvSpPr>
        <p:spPr>
          <a:xfrm>
            <a:off x="8626351" y="6308726"/>
            <a:ext cx="266700" cy="468312"/>
          </a:xfrm>
        </p:spPr>
        <p:txBody>
          <a:bodyPr/>
          <a:lstStyle/>
          <a:p>
            <a:fld id="{6C6AE60A-B69C-4790-82F7-3882EDF23186}" type="slidenum">
              <a:rPr lang="de-DE" smtClean="0"/>
              <a:t>1</a:t>
            </a:fld>
            <a:endParaRPr lang="de-DE" dirty="0"/>
          </a:p>
        </p:txBody>
      </p:sp>
      <p:sp>
        <p:nvSpPr>
          <p:cNvPr id="6" name="Titel 5"/>
          <p:cNvSpPr>
            <a:spLocks noGrp="1"/>
          </p:cNvSpPr>
          <p:nvPr>
            <p:ph type="ctrTitle"/>
          </p:nvPr>
        </p:nvSpPr>
        <p:spPr/>
        <p:txBody>
          <a:bodyPr/>
          <a:lstStyle/>
          <a:p>
            <a:r>
              <a:rPr lang="en-US" sz="2800" noProof="0" dirty="0"/>
              <a:t>Towards Robust Cross-spectral Optical-Thermal SLAM onboard a fixed-wing UAV</a:t>
            </a:r>
            <a:br>
              <a:rPr lang="en-US" sz="2800" noProof="0" dirty="0"/>
            </a:br>
            <a:endParaRPr lang="en-US" sz="2800" noProof="0" dirty="0"/>
          </a:p>
        </p:txBody>
      </p:sp>
    </p:spTree>
    <p:extLst>
      <p:ext uri="{BB962C8B-B14F-4D97-AF65-F5344CB8AC3E}">
        <p14:creationId xmlns:p14="http://schemas.microsoft.com/office/powerpoint/2010/main" val="92533197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a:xfrm>
            <a:off x="762000" y="2905160"/>
            <a:ext cx="2528844" cy="1080000"/>
          </a:xfrm>
        </p:spPr>
        <p:txBody>
          <a:bodyPr numCol="1" anchor="ctr"/>
          <a:lstStyle/>
          <a:p>
            <a:pPr marL="0" indent="0">
              <a:buNone/>
            </a:pPr>
            <a:r>
              <a:rPr lang="en-US" sz="2000" spc="-20" dirty="0"/>
              <a:t>Phase 1:</a:t>
            </a:r>
          </a:p>
          <a:p>
            <a:pPr marL="0" indent="0">
              <a:buNone/>
            </a:pPr>
            <a:r>
              <a:rPr lang="en-US" sz="2000" spc="-20" dirty="0"/>
              <a:t>Offline ground-truth </a:t>
            </a:r>
          </a:p>
          <a:p>
            <a:pPr marL="0" indent="0">
              <a:buNone/>
            </a:pPr>
            <a:r>
              <a:rPr lang="en-US" sz="2000" spc="-20" dirty="0"/>
              <a:t>data generation</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10</a:t>
            </a:fld>
            <a:endParaRPr lang="de-DE" dirty="0"/>
          </a:p>
        </p:txBody>
      </p:sp>
      <p:sp>
        <p:nvSpPr>
          <p:cNvPr id="6" name="Titel 5"/>
          <p:cNvSpPr>
            <a:spLocks noGrp="1"/>
          </p:cNvSpPr>
          <p:nvPr>
            <p:ph type="title"/>
          </p:nvPr>
        </p:nvSpPr>
        <p:spPr/>
        <p:txBody>
          <a:bodyPr/>
          <a:lstStyle/>
          <a:p>
            <a:r>
              <a:rPr lang="en-US" sz="1400" dirty="0">
                <a:solidFill>
                  <a:prstClr val="black"/>
                </a:solidFill>
              </a:rPr>
              <a:t>Introduction </a:t>
            </a:r>
            <a:br>
              <a:rPr lang="en-US" sz="1400" dirty="0">
                <a:solidFill>
                  <a:prstClr val="black"/>
                </a:solidFill>
              </a:rPr>
            </a:br>
            <a:r>
              <a:rPr lang="en-US" noProof="0" dirty="0"/>
              <a:t>Project Phases</a:t>
            </a:r>
          </a:p>
        </p:txBody>
      </p:sp>
      <p:sp>
        <p:nvSpPr>
          <p:cNvPr id="2" name="Pfeil: nach unten 1">
            <a:extLst>
              <a:ext uri="{FF2B5EF4-FFF2-40B4-BE49-F238E27FC236}">
                <a16:creationId xmlns:a16="http://schemas.microsoft.com/office/drawing/2014/main" id="{513B7DA9-DC31-4889-B771-A86250A870D0}"/>
              </a:ext>
            </a:extLst>
          </p:cNvPr>
          <p:cNvSpPr/>
          <p:nvPr/>
        </p:nvSpPr>
        <p:spPr>
          <a:xfrm rot="16200000">
            <a:off x="4085046" y="2626649"/>
            <a:ext cx="923925" cy="161208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5BB4D64B-5650-4539-9D12-C3B4BD4B88FD}"/>
              </a:ext>
            </a:extLst>
          </p:cNvPr>
          <p:cNvSpPr txBox="1"/>
          <p:nvPr/>
        </p:nvSpPr>
        <p:spPr>
          <a:xfrm>
            <a:off x="3505201" y="3244334"/>
            <a:ext cx="1847850" cy="369332"/>
          </a:xfrm>
          <a:prstGeom prst="rect">
            <a:avLst/>
          </a:prstGeom>
          <a:noFill/>
        </p:spPr>
        <p:txBody>
          <a:bodyPr wrap="square" rtlCol="0">
            <a:spAutoFit/>
          </a:bodyPr>
          <a:lstStyle/>
          <a:p>
            <a:pPr algn="ctr"/>
            <a:r>
              <a:rPr lang="de-CH" dirty="0"/>
              <a:t>Training</a:t>
            </a:r>
            <a:endParaRPr lang="en-US" dirty="0"/>
          </a:p>
        </p:txBody>
      </p:sp>
      <p:sp>
        <p:nvSpPr>
          <p:cNvPr id="9" name="Textfeld 8">
            <a:extLst>
              <a:ext uri="{FF2B5EF4-FFF2-40B4-BE49-F238E27FC236}">
                <a16:creationId xmlns:a16="http://schemas.microsoft.com/office/drawing/2014/main" id="{C7522E75-8971-4935-A2D8-9A592C16AEF2}"/>
              </a:ext>
            </a:extLst>
          </p:cNvPr>
          <p:cNvSpPr txBox="1"/>
          <p:nvPr/>
        </p:nvSpPr>
        <p:spPr>
          <a:xfrm>
            <a:off x="5853158" y="2908172"/>
            <a:ext cx="3108538" cy="1080000"/>
          </a:xfrm>
          <a:prstGeom prst="rect">
            <a:avLst/>
          </a:prstGeom>
        </p:spPr>
        <p:txBody>
          <a:bodyPr vert="horz" lIns="140400" tIns="0" rIns="144000" bIns="0" numCol="1" rtlCol="0" anchor="ctr">
            <a:noAutofit/>
          </a:bodyPr>
          <a:lstStyle>
            <a:lvl1pPr indent="0">
              <a:lnSpc>
                <a:spcPct val="100000"/>
              </a:lnSpc>
              <a:spcBef>
                <a:spcPts val="500"/>
              </a:spcBef>
              <a:buClr>
                <a:schemeClr val="tx2"/>
              </a:buClr>
              <a:buFont typeface="Wingdings" pitchFamily="2" charset="2"/>
              <a:buNone/>
              <a:defRPr sz="2000" spc="-20"/>
            </a:lvl1pPr>
            <a:lvl2pPr marL="627063" indent="-265113">
              <a:lnSpc>
                <a:spcPct val="100000"/>
              </a:lnSpc>
              <a:spcBef>
                <a:spcPts val="400"/>
              </a:spcBef>
              <a:buClr>
                <a:schemeClr val="tx2"/>
              </a:buClr>
              <a:buFont typeface="Wingdings" pitchFamily="2" charset="2"/>
              <a:buChar char="§"/>
              <a:defRPr sz="2000"/>
            </a:lvl2pPr>
            <a:lvl3pPr marL="893763" indent="-266700">
              <a:lnSpc>
                <a:spcPct val="100000"/>
              </a:lnSpc>
              <a:spcBef>
                <a:spcPts val="400"/>
              </a:spcBef>
              <a:buClr>
                <a:schemeClr val="tx2"/>
              </a:buClr>
              <a:buFont typeface="Wingdings" pitchFamily="2" charset="2"/>
              <a:buChar char="§"/>
            </a:lvl3pPr>
            <a:lvl4pPr marL="1077913" indent="-177800">
              <a:lnSpc>
                <a:spcPct val="100000"/>
              </a:lnSpc>
              <a:spcBef>
                <a:spcPts val="400"/>
              </a:spcBef>
              <a:buClr>
                <a:schemeClr val="tx2"/>
              </a:buClr>
              <a:buFont typeface="Wingdings" pitchFamily="2" charset="2"/>
              <a:buChar char="§"/>
              <a:defRPr sz="1600"/>
            </a:lvl4pPr>
            <a:lvl5pPr marL="1262063" indent="-184150">
              <a:lnSpc>
                <a:spcPct val="100000"/>
              </a:lnSpc>
              <a:spcBef>
                <a:spcPts val="400"/>
              </a:spcBef>
              <a:buClr>
                <a:schemeClr val="tx2"/>
              </a:buClr>
              <a:buFont typeface="Wingdings" pitchFamily="2" charset="2"/>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Phase 2:</a:t>
            </a:r>
          </a:p>
          <a:p>
            <a:r>
              <a:rPr lang="en-US" dirty="0"/>
              <a:t>DNN-based map building </a:t>
            </a:r>
          </a:p>
          <a:p>
            <a:r>
              <a:rPr lang="en-US" dirty="0"/>
              <a:t>in real-time and onboard</a:t>
            </a:r>
          </a:p>
        </p:txBody>
      </p:sp>
      <p:sp>
        <p:nvSpPr>
          <p:cNvPr id="12" name="Rechteck 11">
            <a:extLst>
              <a:ext uri="{FF2B5EF4-FFF2-40B4-BE49-F238E27FC236}">
                <a16:creationId xmlns:a16="http://schemas.microsoft.com/office/drawing/2014/main" id="{3DC7271D-711A-4F92-B908-6AD4281F2F9E}"/>
              </a:ext>
            </a:extLst>
          </p:cNvPr>
          <p:cNvSpPr/>
          <p:nvPr/>
        </p:nvSpPr>
        <p:spPr>
          <a:xfrm>
            <a:off x="694770" y="2750127"/>
            <a:ext cx="2528844" cy="1357745"/>
          </a:xfrm>
          <a:prstGeom prst="rect">
            <a:avLst/>
          </a:prstGeom>
          <a:noFill/>
          <a:ln>
            <a:solidFill>
              <a:srgbClr val="72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83564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3172569"/>
          </a:xfrm>
        </p:spPr>
        <p:txBody>
          <a:bodyPr/>
          <a:lstStyle/>
          <a:p>
            <a:pPr marL="0" indent="0">
              <a:buNone/>
            </a:pPr>
            <a:r>
              <a:rPr lang="en-US" spc="-20" dirty="0"/>
              <a:t>Offline ground-truth data generation</a:t>
            </a:r>
          </a:p>
          <a:p>
            <a:pPr marL="0" indent="0">
              <a:buNone/>
            </a:pPr>
            <a:endParaRPr lang="en-US" sz="2000" noProof="0" dirty="0"/>
          </a:p>
          <a:p>
            <a:r>
              <a:rPr lang="en-US" sz="2000" noProof="0" dirty="0"/>
              <a:t>Keypoint-descriptor based approaches</a:t>
            </a:r>
          </a:p>
          <a:p>
            <a:pPr lvl="1"/>
            <a:r>
              <a:rPr lang="en-US" sz="1600" dirty="0"/>
              <a:t>Mostly consider optical to near-infrared (far easier than optical to thermal)</a:t>
            </a:r>
            <a:endParaRPr lang="en-US" sz="1600" noProof="0" dirty="0"/>
          </a:p>
          <a:p>
            <a:pPr lvl="1"/>
            <a:r>
              <a:rPr lang="en-US" sz="1600" noProof="0" dirty="0"/>
              <a:t>Log-Gabor Histogram Descriptor (LGHD) </a:t>
            </a:r>
            <a:r>
              <a:rPr lang="en-US" sz="1600" baseline="30000" noProof="0" dirty="0"/>
              <a:t>[2]</a:t>
            </a:r>
          </a:p>
          <a:p>
            <a:pPr marL="361950" lvl="1" indent="0">
              <a:buNone/>
            </a:pPr>
            <a:endParaRPr lang="en-US" baseline="30000" noProof="0" dirty="0"/>
          </a:p>
          <a:p>
            <a:r>
              <a:rPr lang="en-US" sz="2000" noProof="0" dirty="0"/>
              <a:t>Mutual Information based approaches</a:t>
            </a:r>
            <a:endParaRPr lang="en-US" sz="1600" noProof="0" dirty="0"/>
          </a:p>
          <a:p>
            <a:pPr lvl="1"/>
            <a:r>
              <a:rPr lang="en-US" sz="1600" noProof="0" dirty="0"/>
              <a:t>Mutual Information for Lucas-Kanade Tracking (MILK) </a:t>
            </a:r>
            <a:r>
              <a:rPr lang="en-US" sz="1600" baseline="30000" noProof="0" dirty="0"/>
              <a:t>[3]</a:t>
            </a:r>
            <a:endParaRPr lang="en-US" sz="160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11</a:t>
            </a:fld>
            <a:endParaRPr lang="de-DE" dirty="0"/>
          </a:p>
        </p:txBody>
      </p:sp>
      <p:sp>
        <p:nvSpPr>
          <p:cNvPr id="6" name="Titel 5"/>
          <p:cNvSpPr>
            <a:spLocks noGrp="1"/>
          </p:cNvSpPr>
          <p:nvPr>
            <p:ph type="title"/>
          </p:nvPr>
        </p:nvSpPr>
        <p:spPr/>
        <p:txBody>
          <a:bodyPr/>
          <a:lstStyle/>
          <a:p>
            <a:r>
              <a:rPr lang="en-US" sz="1400" noProof="0" dirty="0"/>
              <a:t>Phase 1</a:t>
            </a:r>
            <a:br>
              <a:rPr lang="en-US" noProof="0" dirty="0"/>
            </a:br>
            <a:r>
              <a:rPr lang="en-US" noProof="0" dirty="0"/>
              <a:t>Related Work</a:t>
            </a:r>
          </a:p>
        </p:txBody>
      </p:sp>
      <p:sp>
        <p:nvSpPr>
          <p:cNvPr id="7" name="TextBox 7">
            <a:extLst>
              <a:ext uri="{FF2B5EF4-FFF2-40B4-BE49-F238E27FC236}">
                <a16:creationId xmlns:a16="http://schemas.microsoft.com/office/drawing/2014/main" id="{C40DF1F8-7254-4C76-815F-A7A85D8C9BEE}"/>
              </a:ext>
            </a:extLst>
          </p:cNvPr>
          <p:cNvSpPr txBox="1"/>
          <p:nvPr/>
        </p:nvSpPr>
        <p:spPr>
          <a:xfrm>
            <a:off x="323851" y="5573155"/>
            <a:ext cx="8496300" cy="707886"/>
          </a:xfrm>
          <a:prstGeom prst="rect">
            <a:avLst/>
          </a:prstGeom>
          <a:noFill/>
        </p:spPr>
        <p:txBody>
          <a:bodyPr wrap="square" rtlCol="0">
            <a:spAutoFit/>
          </a:bodyPr>
          <a:lstStyle/>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a:p>
            <a:r>
              <a:rPr lang="en-US" sz="1000" dirty="0">
                <a:solidFill>
                  <a:schemeClr val="bg1">
                    <a:lumMod val="75000"/>
                  </a:schemeClr>
                </a:solidFill>
              </a:rPr>
              <a:t>[3]</a:t>
            </a:r>
            <a:r>
              <a:rPr lang="en-US" sz="1000" i="1" dirty="0">
                <a:solidFill>
                  <a:schemeClr val="bg1">
                    <a:lumMod val="75000"/>
                  </a:schemeClr>
                </a:solidFill>
              </a:rPr>
              <a:t>: N. Dowson, R. Bowden, “Mutual Information for Lucas-Kanade Tracking (MILK): An Inverse Compositional Formulation”, IEEE Transactions on Pattern Analysis and Machine Intelligence (TPAMI) 2007</a:t>
            </a:r>
          </a:p>
        </p:txBody>
      </p:sp>
    </p:spTree>
    <p:extLst>
      <p:ext uri="{BB962C8B-B14F-4D97-AF65-F5344CB8AC3E}">
        <p14:creationId xmlns:p14="http://schemas.microsoft.com/office/powerpoint/2010/main" val="224022988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p:txBody>
              <a:bodyPr/>
              <a:lstStyle/>
              <a:p>
                <a:pPr marL="0" indent="0">
                  <a:buNone/>
                </a:pPr>
                <a:r>
                  <a:rPr lang="en-US" dirty="0"/>
                  <a:t>Cross-spectral Image Alignment: match images taken at </a:t>
                </a:r>
                <a14:m>
                  <m:oMath xmlns:m="http://schemas.openxmlformats.org/officeDocument/2006/math">
                    <m:sSub>
                      <m:sSubPr>
                        <m:ctrlPr>
                          <a:rPr lang="de-CH" i="1">
                            <a:latin typeface="Cambria Math" panose="02040503050406030204" pitchFamily="18" charset="0"/>
                          </a:rPr>
                        </m:ctrlPr>
                      </m:sSubPr>
                      <m:e>
                        <m:r>
                          <a:rPr lang="de-CH" i="1">
                            <a:latin typeface="Cambria Math" panose="02040503050406030204" pitchFamily="18" charset="0"/>
                          </a:rPr>
                          <m:t>𝑡</m:t>
                        </m:r>
                      </m:e>
                      <m:sub>
                        <m:r>
                          <a:rPr lang="de-CH" i="1">
                            <a:latin typeface="Cambria Math" panose="02040503050406030204" pitchFamily="18" charset="0"/>
                          </a:rPr>
                          <m:t>𝑘</m:t>
                        </m:r>
                      </m:sub>
                    </m:sSub>
                  </m:oMath>
                </a14:m>
                <a:endParaRPr lang="en-US" dirty="0"/>
              </a:p>
            </p:txBody>
          </p:sp>
        </mc:Choice>
        <mc:Fallback xmlns="">
          <p:sp>
            <p:nvSpPr>
              <p:cNvPr id="7" name="Content Placeholder 6">
                <a:extLst>
                  <a:ext uri="{FF2B5EF4-FFF2-40B4-BE49-F238E27FC236}">
                    <a16:creationId xmlns:a16="http://schemas.microsoft.com/office/drawing/2014/main" id="{385C63F9-A5D7-4D59-86DE-F28674A8A658}"/>
                  </a:ext>
                </a:extLst>
              </p:cNvPr>
              <p:cNvSpPr>
                <a:spLocks noGrp="1" noRot="1" noChangeAspect="1" noMove="1" noResize="1" noEditPoints="1" noAdjustHandles="1" noChangeArrowheads="1" noChangeShapeType="1" noTextEdit="1"/>
              </p:cNvSpPr>
              <p:nvPr>
                <p:ph idx="1"/>
              </p:nvPr>
            </p:nvSpPr>
            <p:spPr>
              <a:blipFill>
                <a:blip r:embed="rId3"/>
                <a:stretch>
                  <a:fillRect l="-502" t="-1902"/>
                </a:stretch>
              </a:blipFill>
            </p:spPr>
            <p:txBody>
              <a:bodyPr/>
              <a:lstStyle/>
              <a:p>
                <a:r>
                  <a:rPr lang="en-US">
                    <a:noFill/>
                  </a:rPr>
                  <a:t> </a:t>
                </a:r>
              </a:p>
            </p:txBody>
          </p:sp>
        </mc:Fallback>
      </mc:AlternateContent>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12</a:t>
            </a:fld>
            <a:endParaRPr lang="de-DE" dirty="0"/>
          </a:p>
        </p:txBody>
      </p:sp>
      <p:sp>
        <p:nvSpPr>
          <p:cNvPr id="6" name="Titel 5"/>
          <p:cNvSpPr>
            <a:spLocks noGrp="1"/>
          </p:cNvSpPr>
          <p:nvPr>
            <p:ph type="title"/>
          </p:nvPr>
        </p:nvSpPr>
        <p:spPr/>
        <p:txBody>
          <a:bodyPr/>
          <a:lstStyle/>
          <a:p>
            <a:r>
              <a:rPr lang="en-US" sz="1400" noProof="0" dirty="0"/>
              <a:t>Phase 1 | Cross-spectral Image Alignment</a:t>
            </a:r>
            <a:br>
              <a:rPr lang="en-US" noProof="0" dirty="0"/>
            </a:br>
            <a:r>
              <a:rPr lang="en-US" noProof="0" dirty="0"/>
              <a:t>Ground-Truth Data Generation</a:t>
            </a:r>
          </a:p>
        </p:txBody>
      </p:sp>
      <p:grpSp>
        <p:nvGrpSpPr>
          <p:cNvPr id="2" name="Gruppieren 1">
            <a:extLst>
              <a:ext uri="{FF2B5EF4-FFF2-40B4-BE49-F238E27FC236}">
                <a16:creationId xmlns:a16="http://schemas.microsoft.com/office/drawing/2014/main" id="{80F284EC-34D2-487D-A949-8834AF970924}"/>
              </a:ext>
            </a:extLst>
          </p:cNvPr>
          <p:cNvGrpSpPr/>
          <p:nvPr/>
        </p:nvGrpSpPr>
        <p:grpSpPr>
          <a:xfrm>
            <a:off x="1552575" y="2888884"/>
            <a:ext cx="6018934" cy="3398833"/>
            <a:chOff x="1552575" y="2888884"/>
            <a:chExt cx="6018934" cy="3398833"/>
          </a:xfrm>
        </p:grpSpPr>
        <p:cxnSp>
          <p:nvCxnSpPr>
            <p:cNvPr id="8" name="Gerader Verbinder 7">
              <a:extLst>
                <a:ext uri="{FF2B5EF4-FFF2-40B4-BE49-F238E27FC236}">
                  <a16:creationId xmlns:a16="http://schemas.microsoft.com/office/drawing/2014/main" id="{B14EA396-84D5-40A3-ABE4-1378998F1C10}"/>
                </a:ext>
              </a:extLst>
            </p:cNvPr>
            <p:cNvCxnSpPr>
              <a:cxnSpLocks/>
            </p:cNvCxnSpPr>
            <p:nvPr/>
          </p:nvCxnSpPr>
          <p:spPr>
            <a:xfrm>
              <a:off x="1572491" y="4601028"/>
              <a:ext cx="5999018" cy="0"/>
            </a:xfrm>
            <a:prstGeom prst="line">
              <a:avLst/>
            </a:prstGeom>
            <a:ln w="1270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0" name="Inhaltsplatzhalter 7" descr="Ein Bild, das Gebäude, Ziegelstein, Wand enthält.&#10;&#10;Automatisch generierte Beschreibung">
              <a:extLst>
                <a:ext uri="{FF2B5EF4-FFF2-40B4-BE49-F238E27FC236}">
                  <a16:creationId xmlns:a16="http://schemas.microsoft.com/office/drawing/2014/main" id="{798A89DF-0251-43D8-8F32-B63BBAA561C5}"/>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24066" y="3370879"/>
              <a:ext cx="1440000" cy="1080000"/>
            </a:xfrm>
            <a:prstGeom prst="rect">
              <a:avLst/>
            </a:prstGeom>
          </p:spPr>
        </p:pic>
        <p:pic>
          <p:nvPicPr>
            <p:cNvPr id="31" name="Grafik 30" descr="Ein Bild, das drinnen, Tisch enthält.&#10;&#10;Automatisch generierte Beschreibung">
              <a:extLst>
                <a:ext uri="{FF2B5EF4-FFF2-40B4-BE49-F238E27FC236}">
                  <a16:creationId xmlns:a16="http://schemas.microsoft.com/office/drawing/2014/main" id="{AF59222F-1584-406D-8B6B-8CA817D8E071}"/>
                </a:ext>
              </a:extLst>
            </p:cNvPr>
            <p:cNvPicPr>
              <a:picLocks noChangeAspect="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07108" y="3370879"/>
              <a:ext cx="1350000" cy="1080000"/>
            </a:xfrm>
            <a:prstGeom prst="rect">
              <a:avLst/>
            </a:prstGeom>
          </p:spPr>
        </p:pic>
        <mc:AlternateContent xmlns:mc="http://schemas.openxmlformats.org/markup-compatibility/2006" xmlns:a14="http://schemas.microsoft.com/office/drawing/2010/main">
          <mc:Choice Requires="a14">
            <p:sp>
              <p:nvSpPr>
                <p:cNvPr id="32" name="Textfeld 31">
                  <a:extLst>
                    <a:ext uri="{FF2B5EF4-FFF2-40B4-BE49-F238E27FC236}">
                      <a16:creationId xmlns:a16="http://schemas.microsoft.com/office/drawing/2014/main" id="{2153E90D-4B9E-4A7A-83BE-FB508EB4EA99}"/>
                    </a:ext>
                  </a:extLst>
                </p:cNvPr>
                <p:cNvSpPr txBox="1"/>
                <p:nvPr/>
              </p:nvSpPr>
              <p:spPr>
                <a:xfrm>
                  <a:off x="1552575" y="3726213"/>
                  <a:ext cx="5238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𝑘</m:t>
                            </m:r>
                          </m:sub>
                        </m:sSub>
                      </m:oMath>
                    </m:oMathPara>
                  </a14:m>
                  <a:endParaRPr lang="en-US" dirty="0"/>
                </a:p>
              </p:txBody>
            </p:sp>
          </mc:Choice>
          <mc:Fallback xmlns="">
            <p:sp>
              <p:nvSpPr>
                <p:cNvPr id="32" name="Textfeld 31">
                  <a:extLst>
                    <a:ext uri="{FF2B5EF4-FFF2-40B4-BE49-F238E27FC236}">
                      <a16:creationId xmlns:a16="http://schemas.microsoft.com/office/drawing/2014/main" id="{2153E90D-4B9E-4A7A-83BE-FB508EB4EA99}"/>
                    </a:ext>
                  </a:extLst>
                </p:cNvPr>
                <p:cNvSpPr txBox="1">
                  <a:spLocks noRot="1" noChangeAspect="1" noMove="1" noResize="1" noEditPoints="1" noAdjustHandles="1" noChangeArrowheads="1" noChangeShapeType="1" noTextEdit="1"/>
                </p:cNvSpPr>
                <p:nvPr/>
              </p:nvSpPr>
              <p:spPr>
                <a:xfrm>
                  <a:off x="1552575" y="3726213"/>
                  <a:ext cx="523875" cy="369332"/>
                </a:xfrm>
                <a:prstGeom prst="rect">
                  <a:avLst/>
                </a:prstGeom>
                <a:blipFill>
                  <a:blip r:embed="rId6"/>
                  <a:stretch>
                    <a:fillRect b="-1639"/>
                  </a:stretch>
                </a:blipFill>
              </p:spPr>
              <p:txBody>
                <a:bodyPr/>
                <a:lstStyle/>
                <a:p>
                  <a:r>
                    <a:rPr lang="en-US">
                      <a:noFill/>
                    </a:rPr>
                    <a:t> </a:t>
                  </a:r>
                </a:p>
              </p:txBody>
            </p:sp>
          </mc:Fallback>
        </mc:AlternateContent>
        <p:sp>
          <p:nvSpPr>
            <p:cNvPr id="33" name="Pfeil: nach links und rechts 32">
              <a:extLst>
                <a:ext uri="{FF2B5EF4-FFF2-40B4-BE49-F238E27FC236}">
                  <a16:creationId xmlns:a16="http://schemas.microsoft.com/office/drawing/2014/main" id="{99E33EFC-FDD9-4253-84FA-9E06695E2808}"/>
                </a:ext>
              </a:extLst>
            </p:cNvPr>
            <p:cNvSpPr/>
            <p:nvPr/>
          </p:nvSpPr>
          <p:spPr>
            <a:xfrm>
              <a:off x="4286639" y="3804093"/>
              <a:ext cx="570724" cy="21357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Inhaltsplatzhalter 7" descr="Ein Bild, das Gebäude, Ziegelstein, Wand enthält.&#10;&#10;Automatisch generierte Beschreibung">
              <a:extLst>
                <a:ext uri="{FF2B5EF4-FFF2-40B4-BE49-F238E27FC236}">
                  <a16:creationId xmlns:a16="http://schemas.microsoft.com/office/drawing/2014/main" id="{8DD7DF2F-912D-4F1E-88F8-9C55C1BE47C7}"/>
                </a:ext>
              </a:extLst>
            </p:cNvPr>
            <p:cNvPicPr>
              <a:picLocks noChangeAspect="1"/>
            </p:cNvPicPr>
            <p:nvPr/>
          </p:nvPicPr>
          <p:blipFill>
            <a:blip r:embed="rId4" cstate="print">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2424066" y="4743793"/>
              <a:ext cx="1440000" cy="1080000"/>
            </a:xfrm>
            <a:prstGeom prst="rect">
              <a:avLst/>
            </a:prstGeom>
          </p:spPr>
        </p:pic>
        <p:pic>
          <p:nvPicPr>
            <p:cNvPr id="35" name="Grafik 34" descr="Ein Bild, das drinnen, Tisch enthält.&#10;&#10;Automatisch generierte Beschreibung">
              <a:extLst>
                <a:ext uri="{FF2B5EF4-FFF2-40B4-BE49-F238E27FC236}">
                  <a16:creationId xmlns:a16="http://schemas.microsoft.com/office/drawing/2014/main" id="{EFEDC835-A26D-4BE5-959B-0044431EF186}"/>
                </a:ext>
              </a:extLst>
            </p:cNvPr>
            <p:cNvPicPr>
              <a:picLocks noChangeAspect="1"/>
            </p:cNvPicPr>
            <p:nvPr/>
          </p:nvPicPr>
          <p:blipFill>
            <a:blip r:embed="rId5" cstate="print">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5307108" y="4743793"/>
              <a:ext cx="1350000" cy="1080000"/>
            </a:xfrm>
            <a:prstGeom prst="rect">
              <a:avLst/>
            </a:prstGeom>
          </p:spPr>
        </p:pic>
        <mc:AlternateContent xmlns:mc="http://schemas.openxmlformats.org/markup-compatibility/2006" xmlns:a14="http://schemas.microsoft.com/office/drawing/2010/main">
          <mc:Choice Requires="a14">
            <p:sp>
              <p:nvSpPr>
                <p:cNvPr id="36" name="Textfeld 35">
                  <a:extLst>
                    <a:ext uri="{FF2B5EF4-FFF2-40B4-BE49-F238E27FC236}">
                      <a16:creationId xmlns:a16="http://schemas.microsoft.com/office/drawing/2014/main" id="{CED7DD5C-D2DE-4D5A-ABE4-3A5D381507EE}"/>
                    </a:ext>
                  </a:extLst>
                </p:cNvPr>
                <p:cNvSpPr txBox="1"/>
                <p:nvPr/>
              </p:nvSpPr>
              <p:spPr>
                <a:xfrm>
                  <a:off x="1552575" y="5099127"/>
                  <a:ext cx="5238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𝑘</m:t>
                            </m:r>
                            <m:r>
                              <a:rPr lang="de-CH" b="0" i="1" smtClean="0">
                                <a:latin typeface="Cambria Math" panose="02040503050406030204" pitchFamily="18" charset="0"/>
                              </a:rPr>
                              <m:t>+1</m:t>
                            </m:r>
                          </m:sub>
                        </m:sSub>
                      </m:oMath>
                    </m:oMathPara>
                  </a14:m>
                  <a:endParaRPr lang="en-US" dirty="0"/>
                </a:p>
              </p:txBody>
            </p:sp>
          </mc:Choice>
          <mc:Fallback xmlns="">
            <p:sp>
              <p:nvSpPr>
                <p:cNvPr id="36" name="Textfeld 35">
                  <a:extLst>
                    <a:ext uri="{FF2B5EF4-FFF2-40B4-BE49-F238E27FC236}">
                      <a16:creationId xmlns:a16="http://schemas.microsoft.com/office/drawing/2014/main" id="{CED7DD5C-D2DE-4D5A-ABE4-3A5D381507EE}"/>
                    </a:ext>
                  </a:extLst>
                </p:cNvPr>
                <p:cNvSpPr txBox="1">
                  <a:spLocks noRot="1" noChangeAspect="1" noMove="1" noResize="1" noEditPoints="1" noAdjustHandles="1" noChangeArrowheads="1" noChangeShapeType="1" noTextEdit="1"/>
                </p:cNvSpPr>
                <p:nvPr/>
              </p:nvSpPr>
              <p:spPr>
                <a:xfrm>
                  <a:off x="1552575" y="5099127"/>
                  <a:ext cx="523875" cy="369332"/>
                </a:xfrm>
                <a:prstGeom prst="rect">
                  <a:avLst/>
                </a:prstGeom>
                <a:blipFill>
                  <a:blip r:embed="rId7"/>
                  <a:stretch>
                    <a:fillRect r="-6977" b="-1639"/>
                  </a:stretch>
                </a:blipFill>
              </p:spPr>
              <p:txBody>
                <a:bodyPr/>
                <a:lstStyle/>
                <a:p>
                  <a:r>
                    <a:rPr lang="en-US">
                      <a:noFill/>
                    </a:rPr>
                    <a:t> </a:t>
                  </a:r>
                </a:p>
              </p:txBody>
            </p:sp>
          </mc:Fallback>
        </mc:AlternateContent>
        <p:sp>
          <p:nvSpPr>
            <p:cNvPr id="37" name="Pfeil: nach links und rechts 36">
              <a:extLst>
                <a:ext uri="{FF2B5EF4-FFF2-40B4-BE49-F238E27FC236}">
                  <a16:creationId xmlns:a16="http://schemas.microsoft.com/office/drawing/2014/main" id="{34F3D0AE-95CD-41D4-AEB7-C3B02483A054}"/>
                </a:ext>
              </a:extLst>
            </p:cNvPr>
            <p:cNvSpPr/>
            <p:nvPr/>
          </p:nvSpPr>
          <p:spPr>
            <a:xfrm>
              <a:off x="4286639" y="5177007"/>
              <a:ext cx="570724" cy="21357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38" name="Textfeld 37">
                  <a:extLst>
                    <a:ext uri="{FF2B5EF4-FFF2-40B4-BE49-F238E27FC236}">
                      <a16:creationId xmlns:a16="http://schemas.microsoft.com/office/drawing/2014/main" id="{223D1C5D-B320-41E1-BCF1-1ACDA77A8D4A}"/>
                    </a:ext>
                  </a:extLst>
                </p:cNvPr>
                <p:cNvSpPr txBox="1"/>
                <p:nvPr/>
              </p:nvSpPr>
              <p:spPr>
                <a:xfrm>
                  <a:off x="2892061" y="2888884"/>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8" name="Textfeld 37">
                  <a:extLst>
                    <a:ext uri="{FF2B5EF4-FFF2-40B4-BE49-F238E27FC236}">
                      <a16:creationId xmlns:a16="http://schemas.microsoft.com/office/drawing/2014/main" id="{223D1C5D-B320-41E1-BCF1-1ACDA77A8D4A}"/>
                    </a:ext>
                  </a:extLst>
                </p:cNvPr>
                <p:cNvSpPr txBox="1">
                  <a:spLocks noRot="1" noChangeAspect="1" noMove="1" noResize="1" noEditPoints="1" noAdjustHandles="1" noChangeArrowheads="1" noChangeShapeType="1" noTextEdit="1"/>
                </p:cNvSpPr>
                <p:nvPr/>
              </p:nvSpPr>
              <p:spPr>
                <a:xfrm>
                  <a:off x="2892061" y="2888884"/>
                  <a:ext cx="50400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feld 38">
                  <a:extLst>
                    <a:ext uri="{FF2B5EF4-FFF2-40B4-BE49-F238E27FC236}">
                      <a16:creationId xmlns:a16="http://schemas.microsoft.com/office/drawing/2014/main" id="{B1CD8FF1-C68A-4A81-8E40-8345DF546982}"/>
                    </a:ext>
                  </a:extLst>
                </p:cNvPr>
                <p:cNvSpPr txBox="1"/>
                <p:nvPr/>
              </p:nvSpPr>
              <p:spPr>
                <a:xfrm>
                  <a:off x="5730103" y="2888884"/>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9" name="Textfeld 38">
                  <a:extLst>
                    <a:ext uri="{FF2B5EF4-FFF2-40B4-BE49-F238E27FC236}">
                      <a16:creationId xmlns:a16="http://schemas.microsoft.com/office/drawing/2014/main" id="{B1CD8FF1-C68A-4A81-8E40-8345DF546982}"/>
                    </a:ext>
                  </a:extLst>
                </p:cNvPr>
                <p:cNvSpPr txBox="1">
                  <a:spLocks noRot="1" noChangeAspect="1" noMove="1" noResize="1" noEditPoints="1" noAdjustHandles="1" noChangeArrowheads="1" noChangeShapeType="1" noTextEdit="1"/>
                </p:cNvSpPr>
                <p:nvPr/>
              </p:nvSpPr>
              <p:spPr>
                <a:xfrm>
                  <a:off x="5730103" y="2888884"/>
                  <a:ext cx="50400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62DD50F2-70B0-42CA-AB3A-B614E3EFED9E}"/>
                    </a:ext>
                  </a:extLst>
                </p:cNvPr>
                <p:cNvSpPr txBox="1"/>
                <p:nvPr/>
              </p:nvSpPr>
              <p:spPr>
                <a:xfrm>
                  <a:off x="2892061" y="5918385"/>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2" name="Textfeld 41">
                  <a:extLst>
                    <a:ext uri="{FF2B5EF4-FFF2-40B4-BE49-F238E27FC236}">
                      <a16:creationId xmlns:a16="http://schemas.microsoft.com/office/drawing/2014/main" id="{62DD50F2-70B0-42CA-AB3A-B614E3EFED9E}"/>
                    </a:ext>
                  </a:extLst>
                </p:cNvPr>
                <p:cNvSpPr txBox="1">
                  <a:spLocks noRot="1" noChangeAspect="1" noMove="1" noResize="1" noEditPoints="1" noAdjustHandles="1" noChangeArrowheads="1" noChangeShapeType="1" noTextEdit="1"/>
                </p:cNvSpPr>
                <p:nvPr/>
              </p:nvSpPr>
              <p:spPr>
                <a:xfrm>
                  <a:off x="2892061" y="5918385"/>
                  <a:ext cx="504009" cy="36933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feld 42">
                  <a:extLst>
                    <a:ext uri="{FF2B5EF4-FFF2-40B4-BE49-F238E27FC236}">
                      <a16:creationId xmlns:a16="http://schemas.microsoft.com/office/drawing/2014/main" id="{2C7F369E-B24C-45EE-AEF0-FADB5B2C5033}"/>
                    </a:ext>
                  </a:extLst>
                </p:cNvPr>
                <p:cNvSpPr txBox="1"/>
                <p:nvPr/>
              </p:nvSpPr>
              <p:spPr>
                <a:xfrm>
                  <a:off x="5730103" y="5918385"/>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43" name="Textfeld 42">
                  <a:extLst>
                    <a:ext uri="{FF2B5EF4-FFF2-40B4-BE49-F238E27FC236}">
                      <a16:creationId xmlns:a16="http://schemas.microsoft.com/office/drawing/2014/main" id="{2C7F369E-B24C-45EE-AEF0-FADB5B2C5033}"/>
                    </a:ext>
                  </a:extLst>
                </p:cNvPr>
                <p:cNvSpPr txBox="1">
                  <a:spLocks noRot="1" noChangeAspect="1" noMove="1" noResize="1" noEditPoints="1" noAdjustHandles="1" noChangeArrowheads="1" noChangeShapeType="1" noTextEdit="1"/>
                </p:cNvSpPr>
                <p:nvPr/>
              </p:nvSpPr>
              <p:spPr>
                <a:xfrm>
                  <a:off x="5730103" y="5918385"/>
                  <a:ext cx="504009" cy="369332"/>
                </a:xfrm>
                <a:prstGeom prst="rect">
                  <a:avLst/>
                </a:prstGeom>
                <a:blipFill>
                  <a:blip r:embed="rId11"/>
                  <a:stretch>
                    <a:fillRect/>
                  </a:stretch>
                </a:blipFill>
              </p:spPr>
              <p:txBody>
                <a:bodyPr/>
                <a:lstStyle/>
                <a:p>
                  <a:r>
                    <a:rPr lang="en-US">
                      <a:noFill/>
                    </a:rPr>
                    <a:t> </a:t>
                  </a:r>
                </a:p>
              </p:txBody>
            </p:sp>
          </mc:Fallback>
        </mc:AlternateContent>
        <p:sp>
          <p:nvSpPr>
            <p:cNvPr id="44" name="Textfeld 43">
              <a:extLst>
                <a:ext uri="{FF2B5EF4-FFF2-40B4-BE49-F238E27FC236}">
                  <a16:creationId xmlns:a16="http://schemas.microsoft.com/office/drawing/2014/main" id="{81799AFD-2998-40C9-9D5D-B89B5ED6EAC8}"/>
                </a:ext>
              </a:extLst>
            </p:cNvPr>
            <p:cNvSpPr txBox="1"/>
            <p:nvPr/>
          </p:nvSpPr>
          <p:spPr>
            <a:xfrm>
              <a:off x="2424066" y="5851501"/>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45" name="Textfeld 44">
              <a:extLst>
                <a:ext uri="{FF2B5EF4-FFF2-40B4-BE49-F238E27FC236}">
                  <a16:creationId xmlns:a16="http://schemas.microsoft.com/office/drawing/2014/main" id="{0D01472E-4DEB-4EE9-9AED-380E229100D8}"/>
                </a:ext>
              </a:extLst>
            </p:cNvPr>
            <p:cNvSpPr txBox="1"/>
            <p:nvPr/>
          </p:nvSpPr>
          <p:spPr>
            <a:xfrm>
              <a:off x="5927436" y="5827696"/>
              <a:ext cx="729672" cy="230832"/>
            </a:xfrm>
            <a:prstGeom prst="rect">
              <a:avLst/>
            </a:prstGeom>
            <a:noFill/>
          </p:spPr>
          <p:txBody>
            <a:bodyPr wrap="square" lIns="0" tIns="0" rIns="0" rtlCol="0">
              <a:spAutoFit/>
            </a:bodyPr>
            <a:lstStyle/>
            <a:p>
              <a:pPr algn="r"/>
              <a:r>
                <a:rPr lang="en-US" sz="1200" dirty="0"/>
                <a:t>thermal</a:t>
              </a:r>
              <a:endParaRPr lang="en-US" sz="1050" dirty="0"/>
            </a:p>
          </p:txBody>
        </p:sp>
      </p:grpSp>
    </p:spTree>
    <p:extLst>
      <p:ext uri="{BB962C8B-B14F-4D97-AF65-F5344CB8AC3E}">
        <p14:creationId xmlns:p14="http://schemas.microsoft.com/office/powerpoint/2010/main" val="7727578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228E6EF-3509-4309-861F-FB4FC014776E}"/>
              </a:ext>
            </a:extLst>
          </p:cNvPr>
          <p:cNvSpPr>
            <a:spLocks noGrp="1"/>
          </p:cNvSpPr>
          <p:nvPr>
            <p:ph idx="1"/>
          </p:nvPr>
        </p:nvSpPr>
        <p:spPr>
          <a:xfrm>
            <a:off x="323849" y="1751162"/>
            <a:ext cx="8746259" cy="4482948"/>
          </a:xfrm>
        </p:spPr>
        <p:txBody>
          <a:bodyPr/>
          <a:lstStyle/>
          <a:p>
            <a:pPr marL="0" indent="0">
              <a:buNone/>
            </a:pPr>
            <a:r>
              <a:rPr lang="en-US" sz="2000" spc="-30" dirty="0"/>
              <a:t>SIFT-like pyramid of Log-Gabor filtered images on 6 scales and 8 orientations </a:t>
            </a:r>
          </a:p>
          <a:p>
            <a:r>
              <a:rPr lang="en-US" sz="1800" dirty="0"/>
              <a:t>Descriptor stores scale and orientation of maximum response for each pixel</a:t>
            </a:r>
          </a:p>
          <a:p>
            <a:pPr marL="0" indent="0">
              <a:buNone/>
            </a:pP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13</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GB" dirty="0"/>
              <a:t>Keypoint Matching based on LGHD</a:t>
            </a:r>
            <a:endParaRPr lang="en-US" noProof="0" dirty="0"/>
          </a:p>
        </p:txBody>
      </p:sp>
      <p:sp>
        <p:nvSpPr>
          <p:cNvPr id="11" name="TextBox 61">
            <a:extLst>
              <a:ext uri="{FF2B5EF4-FFF2-40B4-BE49-F238E27FC236}">
                <a16:creationId xmlns:a16="http://schemas.microsoft.com/office/drawing/2014/main" id="{7BC69F7C-E879-4656-922A-3B6BC129C2AD}"/>
              </a:ext>
            </a:extLst>
          </p:cNvPr>
          <p:cNvSpPr txBox="1"/>
          <p:nvPr/>
        </p:nvSpPr>
        <p:spPr>
          <a:xfrm>
            <a:off x="1589892" y="5886721"/>
            <a:ext cx="5964217" cy="276999"/>
          </a:xfrm>
          <a:prstGeom prst="rect">
            <a:avLst/>
          </a:prstGeom>
          <a:noFill/>
        </p:spPr>
        <p:txBody>
          <a:bodyPr wrap="square" rtlCol="0">
            <a:spAutoFit/>
          </a:bodyPr>
          <a:lstStyle/>
          <a:p>
            <a:pPr algn="ctr"/>
            <a:r>
              <a:rPr lang="en-US" sz="1200" dirty="0"/>
              <a:t>Log-Gabor filtered images in optical (left) and thermal (right) for scale 1, orientation 1</a:t>
            </a:r>
            <a:endParaRPr lang="en-US" sz="1200" i="1" dirty="0"/>
          </a:p>
        </p:txBody>
      </p:sp>
      <p:grpSp>
        <p:nvGrpSpPr>
          <p:cNvPr id="7" name="Gruppieren 6">
            <a:extLst>
              <a:ext uri="{FF2B5EF4-FFF2-40B4-BE49-F238E27FC236}">
                <a16:creationId xmlns:a16="http://schemas.microsoft.com/office/drawing/2014/main" id="{BF8DAB05-ECDA-41EE-B6E2-C563EB8DEFAF}"/>
              </a:ext>
            </a:extLst>
          </p:cNvPr>
          <p:cNvGrpSpPr/>
          <p:nvPr/>
        </p:nvGrpSpPr>
        <p:grpSpPr>
          <a:xfrm>
            <a:off x="2247693" y="2667966"/>
            <a:ext cx="4648614" cy="3105566"/>
            <a:chOff x="2247693" y="2667966"/>
            <a:chExt cx="4648614" cy="3105566"/>
          </a:xfrm>
        </p:grpSpPr>
        <p:pic>
          <p:nvPicPr>
            <p:cNvPr id="9" name="Picture 58" descr="A picture containing ground, outdoor&#10;&#10;Description automatically generated">
              <a:extLst>
                <a:ext uri="{FF2B5EF4-FFF2-40B4-BE49-F238E27FC236}">
                  <a16:creationId xmlns:a16="http://schemas.microsoft.com/office/drawing/2014/main" id="{4092AA47-CBB8-4AD6-A438-43E5C143E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307" y="4333532"/>
              <a:ext cx="1800000" cy="1440000"/>
            </a:xfrm>
            <a:prstGeom prst="rect">
              <a:avLst/>
            </a:prstGeom>
          </p:spPr>
        </p:pic>
        <p:pic>
          <p:nvPicPr>
            <p:cNvPr id="10" name="Picture 60" descr="A picture containing outdoor, tree, snow, nature&#10;&#10;Description automatically generated">
              <a:extLst>
                <a:ext uri="{FF2B5EF4-FFF2-40B4-BE49-F238E27FC236}">
                  <a16:creationId xmlns:a16="http://schemas.microsoft.com/office/drawing/2014/main" id="{D6FC3F17-F032-4511-B063-C8F4304B8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7693" y="4333532"/>
              <a:ext cx="1800000" cy="1350000"/>
            </a:xfrm>
            <a:prstGeom prst="rect">
              <a:avLst/>
            </a:prstGeom>
          </p:spPr>
        </p:pic>
        <p:pic>
          <p:nvPicPr>
            <p:cNvPr id="14" name="Grafik 13" descr="Ein Bild, das draußen, Gebäude enthält.&#10;&#10;Automatisch generierte Beschreibung">
              <a:extLst>
                <a:ext uri="{FF2B5EF4-FFF2-40B4-BE49-F238E27FC236}">
                  <a16:creationId xmlns:a16="http://schemas.microsoft.com/office/drawing/2014/main" id="{5614789E-39BD-4E70-BBE5-5DEA39AF6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7693" y="2667966"/>
              <a:ext cx="1800000" cy="1440000"/>
            </a:xfrm>
            <a:prstGeom prst="rect">
              <a:avLst/>
            </a:prstGeom>
          </p:spPr>
        </p:pic>
        <p:pic>
          <p:nvPicPr>
            <p:cNvPr id="16" name="Grafik 15" descr="Ein Bild, das draußen, aus Holz, sitzend enthält.&#10;&#10;Automatisch generierte Beschreibung">
              <a:extLst>
                <a:ext uri="{FF2B5EF4-FFF2-40B4-BE49-F238E27FC236}">
                  <a16:creationId xmlns:a16="http://schemas.microsoft.com/office/drawing/2014/main" id="{D4E4F871-BF7C-42E3-941F-B654C2FED0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6307" y="2667966"/>
              <a:ext cx="1800000" cy="1440000"/>
            </a:xfrm>
            <a:prstGeom prst="rect">
              <a:avLst/>
            </a:prstGeom>
          </p:spPr>
        </p:pic>
      </p:grpSp>
    </p:spTree>
    <p:extLst>
      <p:ext uri="{BB962C8B-B14F-4D97-AF65-F5344CB8AC3E}">
        <p14:creationId xmlns:p14="http://schemas.microsoft.com/office/powerpoint/2010/main" val="250699115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ICIP dataset </a:t>
            </a:r>
            <a:r>
              <a:rPr lang="en-US" baseline="30000" dirty="0"/>
              <a:t>[2]</a:t>
            </a: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14</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sp>
        <p:nvSpPr>
          <p:cNvPr id="10" name="TextBox 7">
            <a:extLst>
              <a:ext uri="{FF2B5EF4-FFF2-40B4-BE49-F238E27FC236}">
                <a16:creationId xmlns:a16="http://schemas.microsoft.com/office/drawing/2014/main" id="{B822CFF3-E135-48E5-865C-107273F31577}"/>
              </a:ext>
            </a:extLst>
          </p:cNvPr>
          <p:cNvSpPr txBox="1"/>
          <p:nvPr/>
        </p:nvSpPr>
        <p:spPr>
          <a:xfrm>
            <a:off x="323851" y="5908616"/>
            <a:ext cx="8496300" cy="400110"/>
          </a:xfrm>
          <a:prstGeom prst="rect">
            <a:avLst/>
          </a:prstGeom>
          <a:noFill/>
        </p:spPr>
        <p:txBody>
          <a:bodyPr wrap="square" rtlCol="0">
            <a:spAutoFit/>
          </a:bodyPr>
          <a:lstStyle/>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p:txBody>
      </p:sp>
      <p:grpSp>
        <p:nvGrpSpPr>
          <p:cNvPr id="15" name="Gruppieren 14">
            <a:extLst>
              <a:ext uri="{FF2B5EF4-FFF2-40B4-BE49-F238E27FC236}">
                <a16:creationId xmlns:a16="http://schemas.microsoft.com/office/drawing/2014/main" id="{878F1F45-62C1-4AA0-8E42-6EF930D52BF8}"/>
              </a:ext>
            </a:extLst>
          </p:cNvPr>
          <p:cNvGrpSpPr/>
          <p:nvPr/>
        </p:nvGrpSpPr>
        <p:grpSpPr>
          <a:xfrm>
            <a:off x="835852" y="2732636"/>
            <a:ext cx="7472295" cy="2520000"/>
            <a:chOff x="845088" y="2762882"/>
            <a:chExt cx="7472295" cy="2520000"/>
          </a:xfrm>
        </p:grpSpPr>
        <p:pic>
          <p:nvPicPr>
            <p:cNvPr id="8" name="Grafik 7" descr="Ein Bild, das Gebäude, drinnen enthält.&#10;&#10;Automatisch generierte Beschreibung">
              <a:extLst>
                <a:ext uri="{FF2B5EF4-FFF2-40B4-BE49-F238E27FC236}">
                  <a16:creationId xmlns:a16="http://schemas.microsoft.com/office/drawing/2014/main" id="{89A4CA37-1D3E-4FE6-8140-F9594AF6D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88" y="2762882"/>
              <a:ext cx="3736149" cy="2520000"/>
            </a:xfrm>
            <a:prstGeom prst="rect">
              <a:avLst/>
            </a:prstGeom>
          </p:spPr>
        </p:pic>
        <p:pic>
          <p:nvPicPr>
            <p:cNvPr id="14" name="Grafik 13" descr="Ein Bild, das Gebäude, Badezimmer, Szene, Wand enthält.&#10;&#10;Automatisch generierte Beschreibung">
              <a:extLst>
                <a:ext uri="{FF2B5EF4-FFF2-40B4-BE49-F238E27FC236}">
                  <a16:creationId xmlns:a16="http://schemas.microsoft.com/office/drawing/2014/main" id="{F8A22132-2562-4817-B4AA-72E21620A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236" y="2762882"/>
              <a:ext cx="3736147" cy="2520000"/>
            </a:xfrm>
            <a:prstGeom prst="rect">
              <a:avLst/>
            </a:prstGeom>
          </p:spPr>
        </p:pic>
      </p:grpSp>
      <p:sp>
        <p:nvSpPr>
          <p:cNvPr id="11" name="Textfeld 10">
            <a:extLst>
              <a:ext uri="{FF2B5EF4-FFF2-40B4-BE49-F238E27FC236}">
                <a16:creationId xmlns:a16="http://schemas.microsoft.com/office/drawing/2014/main" id="{055FEB1B-F835-4A07-ADDC-BF7F02470AF6}"/>
              </a:ext>
            </a:extLst>
          </p:cNvPr>
          <p:cNvSpPr txBox="1"/>
          <p:nvPr/>
        </p:nvSpPr>
        <p:spPr>
          <a:xfrm>
            <a:off x="83585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2" name="Textfeld 11">
            <a:extLst>
              <a:ext uri="{FF2B5EF4-FFF2-40B4-BE49-F238E27FC236}">
                <a16:creationId xmlns:a16="http://schemas.microsoft.com/office/drawing/2014/main" id="{EE4E48B9-EE17-4FDA-A286-CFFE9EB100E7}"/>
              </a:ext>
            </a:extLst>
          </p:cNvPr>
          <p:cNvSpPr txBox="1"/>
          <p:nvPr/>
        </p:nvSpPr>
        <p:spPr>
          <a:xfrm>
            <a:off x="7572789"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93387765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SURF</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15</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8" name="Grafik 7" descr="Ein Bild, das Sport, Sportwettkampf enthält.&#10;&#10;Automatisch generierte Beschreibung">
            <a:extLst>
              <a:ext uri="{FF2B5EF4-FFF2-40B4-BE49-F238E27FC236}">
                <a16:creationId xmlns:a16="http://schemas.microsoft.com/office/drawing/2014/main" id="{DC11F2E0-B500-4949-8F95-2FDB9AD4B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53" y="2732636"/>
            <a:ext cx="7472296" cy="2520000"/>
          </a:xfrm>
          <a:prstGeom prst="rect">
            <a:avLst/>
          </a:prstGeom>
        </p:spPr>
      </p:pic>
      <p:sp>
        <p:nvSpPr>
          <p:cNvPr id="9" name="Textfeld 8">
            <a:extLst>
              <a:ext uri="{FF2B5EF4-FFF2-40B4-BE49-F238E27FC236}">
                <a16:creationId xmlns:a16="http://schemas.microsoft.com/office/drawing/2014/main" id="{3FEFFAE8-35E0-4980-9FAB-553B741F101C}"/>
              </a:ext>
            </a:extLst>
          </p:cNvPr>
          <p:cNvSpPr txBox="1"/>
          <p:nvPr/>
        </p:nvSpPr>
        <p:spPr>
          <a:xfrm>
            <a:off x="83585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0" name="Textfeld 9">
            <a:extLst>
              <a:ext uri="{FF2B5EF4-FFF2-40B4-BE49-F238E27FC236}">
                <a16:creationId xmlns:a16="http://schemas.microsoft.com/office/drawing/2014/main" id="{8139429E-40E9-4049-A3E9-A7A21AEC5788}"/>
              </a:ext>
            </a:extLst>
          </p:cNvPr>
          <p:cNvSpPr txBox="1"/>
          <p:nvPr/>
        </p:nvSpPr>
        <p:spPr>
          <a:xfrm>
            <a:off x="7572789"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102510342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16</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11" name="Grafik 10" descr="Ein Bild, das Gebäude enthält.&#10;&#10;Automatisch generierte Beschreibung">
            <a:extLst>
              <a:ext uri="{FF2B5EF4-FFF2-40B4-BE49-F238E27FC236}">
                <a16:creationId xmlns:a16="http://schemas.microsoft.com/office/drawing/2014/main" id="{38ABE263-D3F2-41EA-B064-744781956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853" y="2732636"/>
            <a:ext cx="7472296" cy="2520000"/>
          </a:xfrm>
          <a:prstGeom prst="rect">
            <a:avLst/>
          </a:prstGeom>
        </p:spPr>
      </p:pic>
      <p:sp>
        <p:nvSpPr>
          <p:cNvPr id="8" name="Textfeld 7">
            <a:extLst>
              <a:ext uri="{FF2B5EF4-FFF2-40B4-BE49-F238E27FC236}">
                <a16:creationId xmlns:a16="http://schemas.microsoft.com/office/drawing/2014/main" id="{965C68D9-D70F-43AA-B098-FBF68FF3AE3E}"/>
              </a:ext>
            </a:extLst>
          </p:cNvPr>
          <p:cNvSpPr txBox="1"/>
          <p:nvPr/>
        </p:nvSpPr>
        <p:spPr>
          <a:xfrm>
            <a:off x="83585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9" name="Textfeld 8">
            <a:extLst>
              <a:ext uri="{FF2B5EF4-FFF2-40B4-BE49-F238E27FC236}">
                <a16:creationId xmlns:a16="http://schemas.microsoft.com/office/drawing/2014/main" id="{4808CA42-E0E0-4629-8C76-A34E02537AEE}"/>
              </a:ext>
            </a:extLst>
          </p:cNvPr>
          <p:cNvSpPr txBox="1"/>
          <p:nvPr/>
        </p:nvSpPr>
        <p:spPr>
          <a:xfrm>
            <a:off x="7572789"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85519503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EOH dataset </a:t>
            </a:r>
            <a:r>
              <a:rPr lang="en-US" baseline="30000" dirty="0"/>
              <a:t>[4]</a:t>
            </a: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17</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sp>
        <p:nvSpPr>
          <p:cNvPr id="10" name="TextBox 7">
            <a:extLst>
              <a:ext uri="{FF2B5EF4-FFF2-40B4-BE49-F238E27FC236}">
                <a16:creationId xmlns:a16="http://schemas.microsoft.com/office/drawing/2014/main" id="{B822CFF3-E135-48E5-865C-107273F31577}"/>
              </a:ext>
            </a:extLst>
          </p:cNvPr>
          <p:cNvSpPr txBox="1"/>
          <p:nvPr/>
        </p:nvSpPr>
        <p:spPr>
          <a:xfrm>
            <a:off x="323851" y="6062505"/>
            <a:ext cx="8496300" cy="246221"/>
          </a:xfrm>
          <a:prstGeom prst="rect">
            <a:avLst/>
          </a:prstGeom>
          <a:noFill/>
        </p:spPr>
        <p:txBody>
          <a:bodyPr wrap="square" rtlCol="0">
            <a:spAutoFit/>
          </a:bodyPr>
          <a:lstStyle/>
          <a:p>
            <a:r>
              <a:rPr lang="en-US" sz="1000" dirty="0">
                <a:solidFill>
                  <a:schemeClr val="bg1">
                    <a:lumMod val="75000"/>
                  </a:schemeClr>
                </a:solidFill>
              </a:rPr>
              <a:t>[4]</a:t>
            </a:r>
            <a:r>
              <a:rPr lang="en-US" sz="1000" i="1" dirty="0">
                <a:solidFill>
                  <a:schemeClr val="bg1">
                    <a:lumMod val="75000"/>
                  </a:schemeClr>
                </a:solidFill>
              </a:rPr>
              <a:t>: C. A. Aguilera, F. Barrera, F. Lumbreras, A. D Sappa, R. Toledo, “Cross-spectral Image Feature Points”, Sensors, 2012</a:t>
            </a:r>
          </a:p>
        </p:txBody>
      </p:sp>
      <p:grpSp>
        <p:nvGrpSpPr>
          <p:cNvPr id="13" name="Gruppieren 12">
            <a:extLst>
              <a:ext uri="{FF2B5EF4-FFF2-40B4-BE49-F238E27FC236}">
                <a16:creationId xmlns:a16="http://schemas.microsoft.com/office/drawing/2014/main" id="{20A693EF-718C-48FB-9FF1-BB7EC5D8DCFA}"/>
              </a:ext>
            </a:extLst>
          </p:cNvPr>
          <p:cNvGrpSpPr/>
          <p:nvPr/>
        </p:nvGrpSpPr>
        <p:grpSpPr>
          <a:xfrm>
            <a:off x="907862" y="2732636"/>
            <a:ext cx="7328276" cy="2520000"/>
            <a:chOff x="323851" y="2688266"/>
            <a:chExt cx="7328276" cy="2520000"/>
          </a:xfrm>
        </p:grpSpPr>
        <p:pic>
          <p:nvPicPr>
            <p:cNvPr id="9" name="Grafik 8" descr="Ein Bild, das Gebäude, draußen, Baum, Himmel enthält.&#10;&#10;Automatisch generierte Beschreibung">
              <a:extLst>
                <a:ext uri="{FF2B5EF4-FFF2-40B4-BE49-F238E27FC236}">
                  <a16:creationId xmlns:a16="http://schemas.microsoft.com/office/drawing/2014/main" id="{09BBDD6C-710F-4AEB-8496-3190137A3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1" y="2688266"/>
              <a:ext cx="3664138" cy="2520000"/>
            </a:xfrm>
            <a:prstGeom prst="rect">
              <a:avLst/>
            </a:prstGeom>
          </p:spPr>
        </p:pic>
        <p:pic>
          <p:nvPicPr>
            <p:cNvPr id="12" name="Grafik 11" descr="Ein Bild, das Gebäude, draußen, sitzend enthält.&#10;&#10;Automatisch generierte Beschreibung">
              <a:extLst>
                <a:ext uri="{FF2B5EF4-FFF2-40B4-BE49-F238E27FC236}">
                  <a16:creationId xmlns:a16="http://schemas.microsoft.com/office/drawing/2014/main" id="{4B72762A-1B9B-4889-905B-1CB67B580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989" y="2688266"/>
              <a:ext cx="3664138" cy="2520000"/>
            </a:xfrm>
            <a:prstGeom prst="rect">
              <a:avLst/>
            </a:prstGeom>
          </p:spPr>
        </p:pic>
      </p:grpSp>
      <p:sp>
        <p:nvSpPr>
          <p:cNvPr id="11" name="Textfeld 10">
            <a:extLst>
              <a:ext uri="{FF2B5EF4-FFF2-40B4-BE49-F238E27FC236}">
                <a16:creationId xmlns:a16="http://schemas.microsoft.com/office/drawing/2014/main" id="{11F5374E-EECA-4BEA-9619-6DAFE54ED433}"/>
              </a:ext>
            </a:extLst>
          </p:cNvPr>
          <p:cNvSpPr txBox="1"/>
          <p:nvPr/>
        </p:nvSpPr>
        <p:spPr>
          <a:xfrm>
            <a:off x="90786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4" name="Textfeld 13">
            <a:extLst>
              <a:ext uri="{FF2B5EF4-FFF2-40B4-BE49-F238E27FC236}">
                <a16:creationId xmlns:a16="http://schemas.microsoft.com/office/drawing/2014/main" id="{83D4E415-D759-40DE-93C4-CF9C3C8D0CE8}"/>
              </a:ext>
            </a:extLst>
          </p:cNvPr>
          <p:cNvSpPr txBox="1"/>
          <p:nvPr/>
        </p:nvSpPr>
        <p:spPr>
          <a:xfrm>
            <a:off x="7506466"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135219496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SURF</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18</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12" name="Grafik 11">
            <a:extLst>
              <a:ext uri="{FF2B5EF4-FFF2-40B4-BE49-F238E27FC236}">
                <a16:creationId xmlns:a16="http://schemas.microsoft.com/office/drawing/2014/main" id="{3BD225C0-F57B-4D30-B874-436B1D72C7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61" y="2732636"/>
            <a:ext cx="7328277" cy="2520000"/>
          </a:xfrm>
          <a:prstGeom prst="rect">
            <a:avLst/>
          </a:prstGeom>
        </p:spPr>
      </p:pic>
      <p:sp>
        <p:nvSpPr>
          <p:cNvPr id="8" name="Textfeld 7">
            <a:extLst>
              <a:ext uri="{FF2B5EF4-FFF2-40B4-BE49-F238E27FC236}">
                <a16:creationId xmlns:a16="http://schemas.microsoft.com/office/drawing/2014/main" id="{26ECFA7D-D520-4669-9ECE-71FB2417EF3D}"/>
              </a:ext>
            </a:extLst>
          </p:cNvPr>
          <p:cNvSpPr txBox="1"/>
          <p:nvPr/>
        </p:nvSpPr>
        <p:spPr>
          <a:xfrm>
            <a:off x="90786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9" name="Textfeld 8">
            <a:extLst>
              <a:ext uri="{FF2B5EF4-FFF2-40B4-BE49-F238E27FC236}">
                <a16:creationId xmlns:a16="http://schemas.microsoft.com/office/drawing/2014/main" id="{C863BB38-D87F-4EB8-A855-245356990CEB}"/>
              </a:ext>
            </a:extLst>
          </p:cNvPr>
          <p:cNvSpPr txBox="1"/>
          <p:nvPr/>
        </p:nvSpPr>
        <p:spPr>
          <a:xfrm>
            <a:off x="7506466"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5086140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19</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9" name="Grafik 8">
            <a:extLst>
              <a:ext uri="{FF2B5EF4-FFF2-40B4-BE49-F238E27FC236}">
                <a16:creationId xmlns:a16="http://schemas.microsoft.com/office/drawing/2014/main" id="{1D179BD9-7B11-4E80-8300-7BDCB2AF4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61" y="2732636"/>
            <a:ext cx="7328277" cy="2520000"/>
          </a:xfrm>
          <a:prstGeom prst="rect">
            <a:avLst/>
          </a:prstGeom>
        </p:spPr>
      </p:pic>
      <p:sp>
        <p:nvSpPr>
          <p:cNvPr id="8" name="Textfeld 7">
            <a:extLst>
              <a:ext uri="{FF2B5EF4-FFF2-40B4-BE49-F238E27FC236}">
                <a16:creationId xmlns:a16="http://schemas.microsoft.com/office/drawing/2014/main" id="{1DCCB261-E996-4E51-9108-DD0CDE51E437}"/>
              </a:ext>
            </a:extLst>
          </p:cNvPr>
          <p:cNvSpPr txBox="1"/>
          <p:nvPr/>
        </p:nvSpPr>
        <p:spPr>
          <a:xfrm>
            <a:off x="907861"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0" name="Textfeld 9">
            <a:extLst>
              <a:ext uri="{FF2B5EF4-FFF2-40B4-BE49-F238E27FC236}">
                <a16:creationId xmlns:a16="http://schemas.microsoft.com/office/drawing/2014/main" id="{7B8AF404-BE4D-497A-B4BA-517E80D70728}"/>
              </a:ext>
            </a:extLst>
          </p:cNvPr>
          <p:cNvSpPr txBox="1"/>
          <p:nvPr/>
        </p:nvSpPr>
        <p:spPr>
          <a:xfrm>
            <a:off x="7506466"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3396507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4266412"/>
            <a:ext cx="8496300" cy="1967698"/>
          </a:xfrm>
        </p:spPr>
        <p:txBody>
          <a:bodyPr/>
          <a:lstStyle/>
          <a:p>
            <a:r>
              <a:rPr lang="en-US" sz="2000" noProof="0" dirty="0"/>
              <a:t>Platform: Fixed-wing glider UAV with optical and thermal camera</a:t>
            </a:r>
            <a:endParaRPr lang="en-US" sz="1600" noProof="0" dirty="0"/>
          </a:p>
          <a:p>
            <a:r>
              <a:rPr lang="en-US" sz="2000" noProof="0" dirty="0"/>
              <a:t>Long-term goals:</a:t>
            </a:r>
          </a:p>
          <a:p>
            <a:pPr lvl="1"/>
            <a:r>
              <a:rPr lang="en-US" sz="1600" noProof="0" dirty="0"/>
              <a:t>Extend flight duration by autonomously soaring in thermal updrafts</a:t>
            </a:r>
          </a:p>
          <a:p>
            <a:pPr lvl="1"/>
            <a:r>
              <a:rPr lang="en-US" sz="1600" noProof="0" dirty="0"/>
              <a:t>Flying in bad visual conditions, e.g. at night or in foggy weather</a:t>
            </a:r>
          </a:p>
          <a:p>
            <a:r>
              <a:rPr lang="en-US" sz="2000" spc="-10" noProof="0" dirty="0"/>
              <a:t>Need consistent, real-time heatmap </a:t>
            </a:r>
            <a:r>
              <a:rPr lang="en-US" sz="2000" spc="-10" dirty="0"/>
              <a:t>which is registered to optical map</a:t>
            </a:r>
            <a:endParaRPr lang="en-US" sz="1600" spc="-1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a:t>
            </a:fld>
            <a:endParaRPr lang="de-DE" dirty="0"/>
          </a:p>
        </p:txBody>
      </p:sp>
      <p:sp>
        <p:nvSpPr>
          <p:cNvPr id="6" name="Titel 5"/>
          <p:cNvSpPr>
            <a:spLocks noGrp="1"/>
          </p:cNvSpPr>
          <p:nvPr>
            <p:ph type="title"/>
          </p:nvPr>
        </p:nvSpPr>
        <p:spPr/>
        <p:txBody>
          <a:bodyPr/>
          <a:lstStyle/>
          <a:p>
            <a:r>
              <a:rPr lang="en-US" sz="1400" noProof="0" dirty="0"/>
              <a:t>Introduction</a:t>
            </a:r>
            <a:br>
              <a:rPr lang="en-US" noProof="0" dirty="0"/>
            </a:br>
            <a:r>
              <a:rPr lang="en-US" noProof="0" dirty="0"/>
              <a:t>Motivation</a:t>
            </a:r>
          </a:p>
        </p:txBody>
      </p:sp>
      <p:sp>
        <p:nvSpPr>
          <p:cNvPr id="8" name="TextBox 7">
            <a:extLst>
              <a:ext uri="{FF2B5EF4-FFF2-40B4-BE49-F238E27FC236}">
                <a16:creationId xmlns:a16="http://schemas.microsoft.com/office/drawing/2014/main" id="{427DC04E-3787-4CDC-B03B-A2B15612BC5D}"/>
              </a:ext>
            </a:extLst>
          </p:cNvPr>
          <p:cNvSpPr txBox="1"/>
          <p:nvPr/>
        </p:nvSpPr>
        <p:spPr>
          <a:xfrm>
            <a:off x="323850" y="6106072"/>
            <a:ext cx="8496300" cy="253916"/>
          </a:xfrm>
          <a:prstGeom prst="rect">
            <a:avLst/>
          </a:prstGeom>
          <a:noFill/>
        </p:spPr>
        <p:txBody>
          <a:bodyPr wrap="square" rtlCol="0">
            <a:spAutoFit/>
          </a:bodyPr>
          <a:lstStyle/>
          <a:p>
            <a:r>
              <a:rPr lang="en-US" sz="1000" i="1" dirty="0">
                <a:solidFill>
                  <a:schemeClr val="bg1">
                    <a:lumMod val="75000"/>
                  </a:schemeClr>
                </a:solidFill>
              </a:rPr>
              <a:t>Figure taken from project description, courtesy of N. Lawrance</a:t>
            </a:r>
          </a:p>
        </p:txBody>
      </p:sp>
      <p:pic>
        <p:nvPicPr>
          <p:cNvPr id="7" name="Grafik 6">
            <a:extLst>
              <a:ext uri="{FF2B5EF4-FFF2-40B4-BE49-F238E27FC236}">
                <a16:creationId xmlns:a16="http://schemas.microsoft.com/office/drawing/2014/main" id="{1A506701-FC23-4A26-B94C-D099DE093E98}"/>
              </a:ext>
            </a:extLst>
          </p:cNvPr>
          <p:cNvPicPr>
            <a:picLocks noChangeAspect="1"/>
          </p:cNvPicPr>
          <p:nvPr/>
        </p:nvPicPr>
        <p:blipFill rotWithShape="1">
          <a:blip r:embed="rId3"/>
          <a:srcRect l="2424" t="3616" r="1515" b="3354"/>
          <a:stretch/>
        </p:blipFill>
        <p:spPr>
          <a:xfrm>
            <a:off x="2311132" y="1461658"/>
            <a:ext cx="4521736" cy="2520000"/>
          </a:xfrm>
          <a:prstGeom prst="rect">
            <a:avLst/>
          </a:prstGeom>
        </p:spPr>
      </p:pic>
    </p:spTree>
    <p:extLst>
      <p:ext uri="{BB962C8B-B14F-4D97-AF65-F5344CB8AC3E}">
        <p14:creationId xmlns:p14="http://schemas.microsoft.com/office/powerpoint/2010/main" val="247069862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WARM (UAV imagery)</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20</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grpSp>
        <p:nvGrpSpPr>
          <p:cNvPr id="15" name="Gruppieren 14">
            <a:extLst>
              <a:ext uri="{FF2B5EF4-FFF2-40B4-BE49-F238E27FC236}">
                <a16:creationId xmlns:a16="http://schemas.microsoft.com/office/drawing/2014/main" id="{DE284CDB-0DB6-46F8-BE93-2E51E3C65169}"/>
              </a:ext>
            </a:extLst>
          </p:cNvPr>
          <p:cNvGrpSpPr/>
          <p:nvPr/>
        </p:nvGrpSpPr>
        <p:grpSpPr>
          <a:xfrm>
            <a:off x="1217625" y="2732636"/>
            <a:ext cx="6720000" cy="2520000"/>
            <a:chOff x="1625600" y="2820838"/>
            <a:chExt cx="6720000" cy="2520000"/>
          </a:xfrm>
        </p:grpSpPr>
        <p:pic>
          <p:nvPicPr>
            <p:cNvPr id="8" name="Grafik 7">
              <a:extLst>
                <a:ext uri="{FF2B5EF4-FFF2-40B4-BE49-F238E27FC236}">
                  <a16:creationId xmlns:a16="http://schemas.microsoft.com/office/drawing/2014/main" id="{BD99973C-52E6-4F8C-9CCC-58816FC3B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820838"/>
              <a:ext cx="3360000" cy="2520000"/>
            </a:xfrm>
            <a:prstGeom prst="rect">
              <a:avLst/>
            </a:prstGeom>
          </p:spPr>
        </p:pic>
        <p:pic>
          <p:nvPicPr>
            <p:cNvPr id="14" name="Grafik 13">
              <a:extLst>
                <a:ext uri="{FF2B5EF4-FFF2-40B4-BE49-F238E27FC236}">
                  <a16:creationId xmlns:a16="http://schemas.microsoft.com/office/drawing/2014/main" id="{E3E9782B-36DE-43F5-B2C6-0BDE942F2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600" y="2820838"/>
              <a:ext cx="3360000" cy="2520000"/>
            </a:xfrm>
            <a:prstGeom prst="rect">
              <a:avLst/>
            </a:prstGeom>
          </p:spPr>
        </p:pic>
      </p:grpSp>
      <p:sp>
        <p:nvSpPr>
          <p:cNvPr id="11" name="Textfeld 10">
            <a:extLst>
              <a:ext uri="{FF2B5EF4-FFF2-40B4-BE49-F238E27FC236}">
                <a16:creationId xmlns:a16="http://schemas.microsoft.com/office/drawing/2014/main" id="{4E1FA64B-C4DC-4D69-B2AD-EBEBAD3C047F}"/>
              </a:ext>
            </a:extLst>
          </p:cNvPr>
          <p:cNvSpPr txBox="1"/>
          <p:nvPr/>
        </p:nvSpPr>
        <p:spPr>
          <a:xfrm>
            <a:off x="1206375"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2" name="Textfeld 11">
            <a:extLst>
              <a:ext uri="{FF2B5EF4-FFF2-40B4-BE49-F238E27FC236}">
                <a16:creationId xmlns:a16="http://schemas.microsoft.com/office/drawing/2014/main" id="{DC006CFA-23DF-461A-AB55-37219824FDD5}"/>
              </a:ext>
            </a:extLst>
          </p:cNvPr>
          <p:cNvSpPr txBox="1"/>
          <p:nvPr/>
        </p:nvSpPr>
        <p:spPr>
          <a:xfrm>
            <a:off x="7196703"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71004123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SURF</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21</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8" name="Grafik 7">
            <a:extLst>
              <a:ext uri="{FF2B5EF4-FFF2-40B4-BE49-F238E27FC236}">
                <a16:creationId xmlns:a16="http://schemas.microsoft.com/office/drawing/2014/main" id="{8F714038-CDCB-403F-8A01-7D971A183A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7625" y="2732636"/>
            <a:ext cx="6720000" cy="2520000"/>
          </a:xfrm>
          <a:prstGeom prst="rect">
            <a:avLst/>
          </a:prstGeom>
        </p:spPr>
      </p:pic>
      <p:sp>
        <p:nvSpPr>
          <p:cNvPr id="9" name="Textfeld 8">
            <a:extLst>
              <a:ext uri="{FF2B5EF4-FFF2-40B4-BE49-F238E27FC236}">
                <a16:creationId xmlns:a16="http://schemas.microsoft.com/office/drawing/2014/main" id="{521C25B1-2422-40EB-B0B5-87796AFA9D98}"/>
              </a:ext>
            </a:extLst>
          </p:cNvPr>
          <p:cNvSpPr txBox="1"/>
          <p:nvPr/>
        </p:nvSpPr>
        <p:spPr>
          <a:xfrm>
            <a:off x="1206375"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0" name="Textfeld 9">
            <a:extLst>
              <a:ext uri="{FF2B5EF4-FFF2-40B4-BE49-F238E27FC236}">
                <a16:creationId xmlns:a16="http://schemas.microsoft.com/office/drawing/2014/main" id="{42B3F973-5C44-4988-83D8-4BDF9A61C142}"/>
              </a:ext>
            </a:extLst>
          </p:cNvPr>
          <p:cNvSpPr txBox="1"/>
          <p:nvPr/>
        </p:nvSpPr>
        <p:spPr>
          <a:xfrm>
            <a:off x="7196703"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349886772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22</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pic>
        <p:nvPicPr>
          <p:cNvPr id="8" name="Grafik 7" descr="Ein Bild, das Elektronik, Schaltkreis enthält.&#10;&#10;Automatisch generierte Beschreibung">
            <a:extLst>
              <a:ext uri="{FF2B5EF4-FFF2-40B4-BE49-F238E27FC236}">
                <a16:creationId xmlns:a16="http://schemas.microsoft.com/office/drawing/2014/main" id="{CDE86EAD-B307-4C57-8872-3B990CCA6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000" y="2732636"/>
            <a:ext cx="6720000" cy="2520000"/>
          </a:xfrm>
          <a:prstGeom prst="rect">
            <a:avLst/>
          </a:prstGeom>
        </p:spPr>
      </p:pic>
      <p:sp>
        <p:nvSpPr>
          <p:cNvPr id="9" name="Textfeld 8">
            <a:extLst>
              <a:ext uri="{FF2B5EF4-FFF2-40B4-BE49-F238E27FC236}">
                <a16:creationId xmlns:a16="http://schemas.microsoft.com/office/drawing/2014/main" id="{07475B39-01C8-4489-9502-463D4DF22045}"/>
              </a:ext>
            </a:extLst>
          </p:cNvPr>
          <p:cNvSpPr txBox="1"/>
          <p:nvPr/>
        </p:nvSpPr>
        <p:spPr>
          <a:xfrm>
            <a:off x="1206375" y="525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0" name="Textfeld 9">
            <a:extLst>
              <a:ext uri="{FF2B5EF4-FFF2-40B4-BE49-F238E27FC236}">
                <a16:creationId xmlns:a16="http://schemas.microsoft.com/office/drawing/2014/main" id="{252FC82B-47B5-45BC-B3A0-8E1E920DAF01}"/>
              </a:ext>
            </a:extLst>
          </p:cNvPr>
          <p:cNvSpPr txBox="1"/>
          <p:nvPr/>
        </p:nvSpPr>
        <p:spPr>
          <a:xfrm>
            <a:off x="7196703" y="5252636"/>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159434177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23</a:t>
            </a:fld>
            <a:endParaRPr lang="de-DE" dirty="0"/>
          </a:p>
        </p:txBody>
      </p:sp>
      <p:sp>
        <p:nvSpPr>
          <p:cNvPr id="6" name="Titel 5"/>
          <p:cNvSpPr>
            <a:spLocks noGrp="1"/>
          </p:cNvSpPr>
          <p:nvPr>
            <p:ph type="title"/>
          </p:nvPr>
        </p:nvSpPr>
        <p:spPr>
          <a:xfrm>
            <a:off x="323850" y="623890"/>
            <a:ext cx="8496300" cy="687325"/>
          </a:xfrm>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 compared to SURF</a:t>
            </a:r>
          </a:p>
        </p:txBody>
      </p:sp>
      <p:graphicFrame>
        <p:nvGraphicFramePr>
          <p:cNvPr id="9" name="Tabelle 8">
            <a:extLst>
              <a:ext uri="{FF2B5EF4-FFF2-40B4-BE49-F238E27FC236}">
                <a16:creationId xmlns:a16="http://schemas.microsoft.com/office/drawing/2014/main" id="{30890AF7-1D49-458A-B401-D4904596CFFC}"/>
              </a:ext>
            </a:extLst>
          </p:cNvPr>
          <p:cNvGraphicFramePr>
            <a:graphicFrameLocks noGrp="1"/>
          </p:cNvGraphicFramePr>
          <p:nvPr>
            <p:extLst>
              <p:ext uri="{D42A27DB-BD31-4B8C-83A1-F6EECF244321}">
                <p14:modId xmlns:p14="http://schemas.microsoft.com/office/powerpoint/2010/main" val="831423095"/>
              </p:ext>
            </p:extLst>
          </p:nvPr>
        </p:nvGraphicFramePr>
        <p:xfrm>
          <a:off x="2819608" y="1733820"/>
          <a:ext cx="3486314" cy="2285997"/>
        </p:xfrm>
        <a:graphic>
          <a:graphicData uri="http://schemas.openxmlformats.org/drawingml/2006/table">
            <a:tbl>
              <a:tblPr firstRow="1" bandRow="1">
                <a:tableStyleId>{073A0DAA-6AF3-43AB-8588-CEC1D06C72B9}</a:tableStyleId>
              </a:tblPr>
              <a:tblGrid>
                <a:gridCol w="821171">
                  <a:extLst>
                    <a:ext uri="{9D8B030D-6E8A-4147-A177-3AD203B41FA5}">
                      <a16:colId xmlns:a16="http://schemas.microsoft.com/office/drawing/2014/main" val="2984456655"/>
                    </a:ext>
                  </a:extLst>
                </a:gridCol>
                <a:gridCol w="880947">
                  <a:extLst>
                    <a:ext uri="{9D8B030D-6E8A-4147-A177-3AD203B41FA5}">
                      <a16:colId xmlns:a16="http://schemas.microsoft.com/office/drawing/2014/main" val="136043473"/>
                    </a:ext>
                  </a:extLst>
                </a:gridCol>
                <a:gridCol w="1784196">
                  <a:extLst>
                    <a:ext uri="{9D8B030D-6E8A-4147-A177-3AD203B41FA5}">
                      <a16:colId xmlns:a16="http://schemas.microsoft.com/office/drawing/2014/main" val="1351926183"/>
                    </a:ext>
                  </a:extLst>
                </a:gridCol>
              </a:tblGrid>
              <a:tr h="326571">
                <a:tc>
                  <a:txBody>
                    <a:bodyPr/>
                    <a:lstStyle/>
                    <a:p>
                      <a:r>
                        <a:rPr lang="de-CH" sz="1400" dirty="0"/>
                        <a:t>Method</a:t>
                      </a:r>
                      <a:endParaRPr lang="en-US" sz="1400" dirty="0"/>
                    </a:p>
                  </a:txBody>
                  <a:tcPr/>
                </a:tc>
                <a:tc>
                  <a:txBody>
                    <a:bodyPr/>
                    <a:lstStyle/>
                    <a:p>
                      <a:r>
                        <a:rPr lang="de-CH" sz="1400" dirty="0"/>
                        <a:t>Dataset</a:t>
                      </a:r>
                      <a:endParaRPr lang="en-US" sz="1400" dirty="0"/>
                    </a:p>
                  </a:txBody>
                  <a:tcPr/>
                </a:tc>
                <a:tc>
                  <a:txBody>
                    <a:bodyPr/>
                    <a:lstStyle/>
                    <a:p>
                      <a:pPr algn="r"/>
                      <a:r>
                        <a:rPr lang="de-CH" sz="1400" dirty="0"/>
                        <a:t>Homography Error</a:t>
                      </a:r>
                      <a:endParaRPr lang="en-US" sz="1400" dirty="0"/>
                    </a:p>
                  </a:txBody>
                  <a:tcPr/>
                </a:tc>
                <a:extLst>
                  <a:ext uri="{0D108BD9-81ED-4DB2-BD59-A6C34878D82A}">
                    <a16:rowId xmlns:a16="http://schemas.microsoft.com/office/drawing/2014/main" val="353393328"/>
                  </a:ext>
                </a:extLst>
              </a:tr>
              <a:tr h="326571">
                <a:tc>
                  <a:txBody>
                    <a:bodyPr/>
                    <a:lstStyle/>
                    <a:p>
                      <a:r>
                        <a:rPr lang="de-CH" sz="1400" dirty="0"/>
                        <a:t>SURF</a:t>
                      </a:r>
                      <a:endParaRPr lang="en-US" sz="1400" dirty="0"/>
                    </a:p>
                  </a:txBody>
                  <a:tcPr/>
                </a:tc>
                <a:tc>
                  <a:txBody>
                    <a:bodyPr/>
                    <a:lstStyle/>
                    <a:p>
                      <a:r>
                        <a:rPr lang="de-CH" sz="1400" dirty="0"/>
                        <a:t>ICIP </a:t>
                      </a:r>
                      <a:r>
                        <a:rPr lang="de-CH" sz="1400" baseline="30000" dirty="0"/>
                        <a:t>[2]</a:t>
                      </a:r>
                      <a:endParaRPr lang="en-US" sz="1400" dirty="0"/>
                    </a:p>
                  </a:txBody>
                  <a:tcPr/>
                </a:tc>
                <a:tc>
                  <a:txBody>
                    <a:bodyPr/>
                    <a:lstStyle/>
                    <a:p>
                      <a:pPr algn="r"/>
                      <a:r>
                        <a:rPr lang="en-US" sz="1400" dirty="0"/>
                        <a:t>211.7</a:t>
                      </a:r>
                    </a:p>
                  </a:txBody>
                  <a:tcPr/>
                </a:tc>
                <a:extLst>
                  <a:ext uri="{0D108BD9-81ED-4DB2-BD59-A6C34878D82A}">
                    <a16:rowId xmlns:a16="http://schemas.microsoft.com/office/drawing/2014/main" val="2796239934"/>
                  </a:ext>
                </a:extLst>
              </a:tr>
              <a:tr h="326571">
                <a:tc>
                  <a:txBody>
                    <a:bodyPr/>
                    <a:lstStyle/>
                    <a:p>
                      <a:r>
                        <a:rPr lang="de-CH" sz="1400" b="1" dirty="0"/>
                        <a:t>LGHD</a:t>
                      </a:r>
                      <a:endParaRPr lang="en-US" sz="1400" b="1" dirty="0"/>
                    </a:p>
                  </a:txBody>
                  <a:tcPr/>
                </a:tc>
                <a:tc>
                  <a:txBody>
                    <a:bodyPr/>
                    <a:lstStyle/>
                    <a:p>
                      <a:r>
                        <a:rPr lang="de-CH" sz="1400" dirty="0"/>
                        <a:t>ICIP </a:t>
                      </a:r>
                      <a:r>
                        <a:rPr lang="de-CH" sz="1400" baseline="30000" dirty="0"/>
                        <a:t>[2]</a:t>
                      </a:r>
                      <a:endParaRPr lang="en-US" sz="1400" dirty="0"/>
                    </a:p>
                  </a:txBody>
                  <a:tcPr/>
                </a:tc>
                <a:tc>
                  <a:txBody>
                    <a:bodyPr/>
                    <a:lstStyle/>
                    <a:p>
                      <a:pPr algn="r"/>
                      <a:r>
                        <a:rPr lang="en-US" sz="1400" b="1" dirty="0"/>
                        <a:t>8.6</a:t>
                      </a:r>
                    </a:p>
                  </a:txBody>
                  <a:tcPr/>
                </a:tc>
                <a:extLst>
                  <a:ext uri="{0D108BD9-81ED-4DB2-BD59-A6C34878D82A}">
                    <a16:rowId xmlns:a16="http://schemas.microsoft.com/office/drawing/2014/main" val="894809716"/>
                  </a:ext>
                </a:extLst>
              </a:tr>
              <a:tr h="326571">
                <a:tc>
                  <a:txBody>
                    <a:bodyPr/>
                    <a:lstStyle/>
                    <a:p>
                      <a:r>
                        <a:rPr lang="de-CH" sz="1400" dirty="0"/>
                        <a:t>SURF</a:t>
                      </a:r>
                      <a:endParaRPr lang="en-US" sz="1400" dirty="0"/>
                    </a:p>
                  </a:txBody>
                  <a:tcPr/>
                </a:tc>
                <a:tc>
                  <a:txBody>
                    <a:bodyPr/>
                    <a:lstStyle/>
                    <a:p>
                      <a:r>
                        <a:rPr lang="de-CH" sz="1400" dirty="0"/>
                        <a:t>EOH </a:t>
                      </a:r>
                      <a:r>
                        <a:rPr lang="de-CH" sz="1400" baseline="30000" dirty="0"/>
                        <a:t>[4]</a:t>
                      </a:r>
                      <a:endParaRPr lang="en-US" sz="1400" dirty="0"/>
                    </a:p>
                  </a:txBody>
                  <a:tcPr/>
                </a:tc>
                <a:tc>
                  <a:txBody>
                    <a:bodyPr/>
                    <a:lstStyle/>
                    <a:p>
                      <a:pPr algn="r"/>
                      <a:r>
                        <a:rPr lang="en-US" sz="1400" dirty="0"/>
                        <a:t>180.0</a:t>
                      </a:r>
                    </a:p>
                  </a:txBody>
                  <a:tcPr/>
                </a:tc>
                <a:extLst>
                  <a:ext uri="{0D108BD9-81ED-4DB2-BD59-A6C34878D82A}">
                    <a16:rowId xmlns:a16="http://schemas.microsoft.com/office/drawing/2014/main" val="2659259074"/>
                  </a:ext>
                </a:extLst>
              </a:tr>
              <a:tr h="326571">
                <a:tc>
                  <a:txBody>
                    <a:bodyPr/>
                    <a:lstStyle/>
                    <a:p>
                      <a:r>
                        <a:rPr lang="de-CH" sz="1400" b="1" dirty="0"/>
                        <a:t>LGHD</a:t>
                      </a:r>
                    </a:p>
                  </a:txBody>
                  <a:tcPr/>
                </a:tc>
                <a:tc>
                  <a:txBody>
                    <a:bodyPr/>
                    <a:lstStyle/>
                    <a:p>
                      <a:r>
                        <a:rPr lang="de-CH" sz="1400" dirty="0"/>
                        <a:t>EOH </a:t>
                      </a:r>
                      <a:r>
                        <a:rPr lang="de-CH" sz="1400" baseline="30000" dirty="0"/>
                        <a:t>[4]</a:t>
                      </a:r>
                      <a:endParaRPr lang="en-US" sz="1400" dirty="0"/>
                    </a:p>
                  </a:txBody>
                  <a:tcPr/>
                </a:tc>
                <a:tc>
                  <a:txBody>
                    <a:bodyPr/>
                    <a:lstStyle/>
                    <a:p>
                      <a:pPr algn="r"/>
                      <a:r>
                        <a:rPr lang="en-US" sz="1400" b="1" dirty="0"/>
                        <a:t>21.7</a:t>
                      </a:r>
                    </a:p>
                  </a:txBody>
                  <a:tcPr/>
                </a:tc>
                <a:extLst>
                  <a:ext uri="{0D108BD9-81ED-4DB2-BD59-A6C34878D82A}">
                    <a16:rowId xmlns:a16="http://schemas.microsoft.com/office/drawing/2014/main" val="4046251496"/>
                  </a:ext>
                </a:extLst>
              </a:tr>
              <a:tr h="326571">
                <a:tc>
                  <a:txBody>
                    <a:bodyPr/>
                    <a:lstStyle/>
                    <a:p>
                      <a:r>
                        <a:rPr lang="de-CH" sz="1400" dirty="0"/>
                        <a:t>SURF</a:t>
                      </a:r>
                      <a:endParaRPr lang="en-US" sz="1400" dirty="0"/>
                    </a:p>
                  </a:txBody>
                  <a:tcPr/>
                </a:tc>
                <a:tc>
                  <a:txBody>
                    <a:bodyPr/>
                    <a:lstStyle/>
                    <a:p>
                      <a:r>
                        <a:rPr lang="de-CH" sz="1400" dirty="0"/>
                        <a:t>WARM</a:t>
                      </a:r>
                      <a:endParaRPr lang="en-US" sz="1400" dirty="0"/>
                    </a:p>
                  </a:txBody>
                  <a:tcPr/>
                </a:tc>
                <a:tc>
                  <a:txBody>
                    <a:bodyPr/>
                    <a:lstStyle/>
                    <a:p>
                      <a:pPr algn="r"/>
                      <a:r>
                        <a:rPr lang="en-US" sz="1400" dirty="0"/>
                        <a:t>146.9*</a:t>
                      </a:r>
                    </a:p>
                  </a:txBody>
                  <a:tcPr/>
                </a:tc>
                <a:extLst>
                  <a:ext uri="{0D108BD9-81ED-4DB2-BD59-A6C34878D82A}">
                    <a16:rowId xmlns:a16="http://schemas.microsoft.com/office/drawing/2014/main" val="2413154771"/>
                  </a:ext>
                </a:extLst>
              </a:tr>
              <a:tr h="326571">
                <a:tc>
                  <a:txBody>
                    <a:bodyPr/>
                    <a:lstStyle/>
                    <a:p>
                      <a:r>
                        <a:rPr lang="de-CH" sz="1400" b="1" dirty="0"/>
                        <a:t>LGHD</a:t>
                      </a:r>
                      <a:endParaRPr lang="en-US" sz="1400" b="1" dirty="0"/>
                    </a:p>
                  </a:txBody>
                  <a:tcPr/>
                </a:tc>
                <a:tc>
                  <a:txBody>
                    <a:bodyPr/>
                    <a:lstStyle/>
                    <a:p>
                      <a:r>
                        <a:rPr lang="de-CH" sz="1400" dirty="0"/>
                        <a:t>WARM</a:t>
                      </a:r>
                      <a:endParaRPr lang="en-US" sz="1400" dirty="0"/>
                    </a:p>
                  </a:txBody>
                  <a:tcPr/>
                </a:tc>
                <a:tc>
                  <a:txBody>
                    <a:bodyPr/>
                    <a:lstStyle/>
                    <a:p>
                      <a:pPr algn="r"/>
                      <a:r>
                        <a:rPr lang="en-US" sz="1400" b="1" dirty="0"/>
                        <a:t>16.0</a:t>
                      </a:r>
                      <a:r>
                        <a:rPr lang="en-US" sz="1400" b="0" dirty="0"/>
                        <a:t>*</a:t>
                      </a:r>
                    </a:p>
                  </a:txBody>
                  <a:tcPr/>
                </a:tc>
                <a:extLst>
                  <a:ext uri="{0D108BD9-81ED-4DB2-BD59-A6C34878D82A}">
                    <a16:rowId xmlns:a16="http://schemas.microsoft.com/office/drawing/2014/main" val="112826813"/>
                  </a:ext>
                </a:extLst>
              </a:tr>
            </a:tbl>
          </a:graphicData>
        </a:graphic>
      </p:graphicFrame>
      <p:sp>
        <p:nvSpPr>
          <p:cNvPr id="10" name="TextBox 7">
            <a:extLst>
              <a:ext uri="{FF2B5EF4-FFF2-40B4-BE49-F238E27FC236}">
                <a16:creationId xmlns:a16="http://schemas.microsoft.com/office/drawing/2014/main" id="{B822CFF3-E135-48E5-865C-107273F31577}"/>
              </a:ext>
            </a:extLst>
          </p:cNvPr>
          <p:cNvSpPr txBox="1"/>
          <p:nvPr/>
        </p:nvSpPr>
        <p:spPr>
          <a:xfrm>
            <a:off x="323851" y="5607797"/>
            <a:ext cx="8496300" cy="707886"/>
          </a:xfrm>
          <a:prstGeom prst="rect">
            <a:avLst/>
          </a:prstGeom>
          <a:noFill/>
        </p:spPr>
        <p:txBody>
          <a:bodyPr wrap="square" rtlCol="0">
            <a:spAutoFit/>
          </a:bodyPr>
          <a:lstStyle/>
          <a:p>
            <a:r>
              <a:rPr lang="en-US" sz="1000" dirty="0">
                <a:solidFill>
                  <a:schemeClr val="bg1">
                    <a:lumMod val="75000"/>
                  </a:schemeClr>
                </a:solidFill>
              </a:rPr>
              <a:t>Methods used with tuned RANSAC and LMEDS parameters.</a:t>
            </a:r>
          </a:p>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a:p>
            <a:r>
              <a:rPr lang="en-US" sz="1000" dirty="0">
                <a:solidFill>
                  <a:schemeClr val="bg1">
                    <a:lumMod val="75000"/>
                  </a:schemeClr>
                </a:solidFill>
              </a:rPr>
              <a:t>[4]</a:t>
            </a:r>
            <a:r>
              <a:rPr lang="en-US" sz="1000" i="1" dirty="0">
                <a:solidFill>
                  <a:schemeClr val="bg1">
                    <a:lumMod val="75000"/>
                  </a:schemeClr>
                </a:solidFill>
              </a:rPr>
              <a:t>: C. A. Aguilera, F. Barrera, F. Lumbreras, A. D Sappa, R. Toledo, “Cross-spectral Image Feature Points”, Sensors, 2012</a:t>
            </a:r>
          </a:p>
        </p:txBody>
      </p:sp>
      <p:sp>
        <p:nvSpPr>
          <p:cNvPr id="11" name="TextBox 7">
            <a:extLst>
              <a:ext uri="{FF2B5EF4-FFF2-40B4-BE49-F238E27FC236}">
                <a16:creationId xmlns:a16="http://schemas.microsoft.com/office/drawing/2014/main" id="{DB5202CB-AB24-4FC9-867C-D4B6C7C80CFF}"/>
              </a:ext>
            </a:extLst>
          </p:cNvPr>
          <p:cNvSpPr txBox="1"/>
          <p:nvPr/>
        </p:nvSpPr>
        <p:spPr>
          <a:xfrm>
            <a:off x="2506087" y="4075511"/>
            <a:ext cx="4131828" cy="276999"/>
          </a:xfrm>
          <a:prstGeom prst="rect">
            <a:avLst/>
          </a:prstGeom>
          <a:noFill/>
        </p:spPr>
        <p:txBody>
          <a:bodyPr wrap="square" rtlCol="0">
            <a:spAutoFit/>
          </a:bodyPr>
          <a:lstStyle/>
          <a:p>
            <a:pPr algn="ctr"/>
            <a:r>
              <a:rPr lang="en-US" sz="1200" dirty="0"/>
              <a:t>Results for homography estimation with LGHD and SURF </a:t>
            </a:r>
            <a:endParaRPr lang="en-US" sz="1200" i="1" dirty="0"/>
          </a:p>
        </p:txBody>
      </p:sp>
      <mc:AlternateContent xmlns:mc="http://schemas.openxmlformats.org/markup-compatibility/2006" xmlns:a14="http://schemas.microsoft.com/office/drawing/2010/main">
        <mc:Choice Requires="a14">
          <p:sp>
            <p:nvSpPr>
              <p:cNvPr id="12" name="Rechteck 11">
                <a:extLst>
                  <a:ext uri="{FF2B5EF4-FFF2-40B4-BE49-F238E27FC236}">
                    <a16:creationId xmlns:a16="http://schemas.microsoft.com/office/drawing/2014/main" id="{527EB8EE-ED27-4B36-AEE9-586015B61AE5}"/>
                  </a:ext>
                </a:extLst>
              </p:cNvPr>
              <p:cNvSpPr/>
              <p:nvPr/>
            </p:nvSpPr>
            <p:spPr>
              <a:xfrm>
                <a:off x="323849" y="4573484"/>
                <a:ext cx="8569201" cy="1015663"/>
              </a:xfrm>
              <a:prstGeom prst="rect">
                <a:avLst/>
              </a:prstGeom>
            </p:spPr>
            <p:txBody>
              <a:bodyPr wrap="square">
                <a:spAutoFit/>
              </a:bodyPr>
              <a:lstStyle/>
              <a:p>
                <a:r>
                  <a:rPr lang="en-GB" sz="2000" dirty="0"/>
                  <a:t>Homography Error is difference of estimate and ground-truth: </a:t>
                </a:r>
                <a14:m>
                  <m:oMath xmlns:m="http://schemas.openxmlformats.org/officeDocument/2006/math">
                    <m:d>
                      <m:dPr>
                        <m:begChr m:val="‖"/>
                        <m:endChr m:val="‖"/>
                        <m:ctrlPr>
                          <a:rPr lang="en-GB" sz="2000" i="1" smtClean="0">
                            <a:latin typeface="Cambria Math" panose="02040503050406030204" pitchFamily="18" charset="0"/>
                          </a:rPr>
                        </m:ctrlPr>
                      </m:dPr>
                      <m:e>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𝐻</m:t>
                            </m:r>
                          </m:e>
                          <m:sub>
                            <m:r>
                              <a:rPr lang="de-CH" sz="2000" b="0" i="1" smtClean="0">
                                <a:latin typeface="Cambria Math" panose="02040503050406030204" pitchFamily="18" charset="0"/>
                              </a:rPr>
                              <m:t>𝑒𝑠𝑡</m:t>
                            </m:r>
                          </m:sub>
                        </m:sSub>
                        <m:r>
                          <a:rPr lang="de-CH" sz="2000" b="0" i="1" smtClean="0">
                            <a:latin typeface="Cambria Math" panose="02040503050406030204" pitchFamily="18" charset="0"/>
                          </a:rPr>
                          <m:t>−</m:t>
                        </m:r>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𝐻</m:t>
                            </m:r>
                          </m:e>
                          <m:sub>
                            <m:r>
                              <a:rPr lang="de-CH" sz="2000" b="0" i="1" smtClean="0">
                                <a:latin typeface="Cambria Math" panose="02040503050406030204" pitchFamily="18" charset="0"/>
                              </a:rPr>
                              <m:t>𝐺𝑇</m:t>
                            </m:r>
                          </m:sub>
                        </m:sSub>
                      </m:e>
                    </m:d>
                  </m:oMath>
                </a14:m>
                <a:r>
                  <a:rPr lang="en-GB" sz="2000" dirty="0"/>
                  <a:t> </a:t>
                </a:r>
                <a:endParaRPr lang="en-US" sz="2000" dirty="0"/>
              </a:p>
              <a:p>
                <a:endParaRPr lang="en-US" sz="2000" dirty="0"/>
              </a:p>
              <a:p>
                <a:r>
                  <a:rPr lang="en-US" sz="2000" dirty="0"/>
                  <a:t>But: LGHD matching not reliable enough to generate large datasets.</a:t>
                </a:r>
              </a:p>
            </p:txBody>
          </p:sp>
        </mc:Choice>
        <mc:Fallback xmlns="">
          <p:sp>
            <p:nvSpPr>
              <p:cNvPr id="12" name="Rechteck 11">
                <a:extLst>
                  <a:ext uri="{FF2B5EF4-FFF2-40B4-BE49-F238E27FC236}">
                    <a16:creationId xmlns:a16="http://schemas.microsoft.com/office/drawing/2014/main" id="{527EB8EE-ED27-4B36-AEE9-586015B61AE5}"/>
                  </a:ext>
                </a:extLst>
              </p:cNvPr>
              <p:cNvSpPr>
                <a:spLocks noRot="1" noChangeAspect="1" noMove="1" noResize="1" noEditPoints="1" noAdjustHandles="1" noChangeArrowheads="1" noChangeShapeType="1" noTextEdit="1"/>
              </p:cNvSpPr>
              <p:nvPr/>
            </p:nvSpPr>
            <p:spPr>
              <a:xfrm>
                <a:off x="323849" y="4573484"/>
                <a:ext cx="8569201" cy="1015663"/>
              </a:xfrm>
              <a:prstGeom prst="rect">
                <a:avLst/>
              </a:prstGeom>
              <a:blipFill>
                <a:blip r:embed="rId3"/>
                <a:stretch>
                  <a:fillRect l="-711" t="-2395" b="-10180"/>
                </a:stretch>
              </a:blipFill>
            </p:spPr>
            <p:txBody>
              <a:bodyPr/>
              <a:lstStyle/>
              <a:p>
                <a:r>
                  <a:rPr lang="en-US">
                    <a:noFill/>
                  </a:rPr>
                  <a:t> </a:t>
                </a:r>
              </a:p>
            </p:txBody>
          </p:sp>
        </mc:Fallback>
      </mc:AlternateContent>
      <p:cxnSp>
        <p:nvCxnSpPr>
          <p:cNvPr id="7" name="Gerader Verbinder 6">
            <a:extLst>
              <a:ext uri="{FF2B5EF4-FFF2-40B4-BE49-F238E27FC236}">
                <a16:creationId xmlns:a16="http://schemas.microsoft.com/office/drawing/2014/main" id="{2D5FBB15-6846-4C5E-AB14-40C02B50A166}"/>
              </a:ext>
            </a:extLst>
          </p:cNvPr>
          <p:cNvCxnSpPr/>
          <p:nvPr/>
        </p:nvCxnSpPr>
        <p:spPr>
          <a:xfrm>
            <a:off x="2824908" y="3384061"/>
            <a:ext cx="34848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101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a:xfrm>
            <a:off x="323850" y="1751162"/>
            <a:ext cx="8496300" cy="1734106"/>
          </a:xfrm>
        </p:spPr>
        <p:txBody>
          <a:bodyPr/>
          <a:lstStyle/>
          <a:p>
            <a:pPr marL="0" indent="0">
              <a:buNone/>
            </a:pPr>
            <a:r>
              <a:rPr lang="en-US" dirty="0"/>
              <a:t>Pose Graph Optimization: Align images globally</a:t>
            </a:r>
          </a:p>
          <a:p>
            <a:pPr marL="361950" lvl="1" indent="-361950"/>
            <a:r>
              <a:rPr lang="en-US" sz="1800" dirty="0"/>
              <a:t>Pix4Dmapper</a:t>
            </a:r>
          </a:p>
          <a:p>
            <a:pPr marL="361950" lvl="1" indent="-361950"/>
            <a:r>
              <a:rPr lang="en-US" sz="1800" dirty="0"/>
              <a:t>Landmark triangulation using SURF and LGHD</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24</a:t>
            </a:fld>
            <a:endParaRPr lang="de-DE" dirty="0"/>
          </a:p>
        </p:txBody>
      </p:sp>
      <p:sp>
        <p:nvSpPr>
          <p:cNvPr id="6" name="Titel 5"/>
          <p:cNvSpPr>
            <a:spLocks noGrp="1"/>
          </p:cNvSpPr>
          <p:nvPr>
            <p:ph type="title"/>
          </p:nvPr>
        </p:nvSpPr>
        <p:spPr/>
        <p:txBody>
          <a:bodyPr/>
          <a:lstStyle/>
          <a:p>
            <a:r>
              <a:rPr lang="en-US" sz="1400" noProof="0" dirty="0"/>
              <a:t>Phase 1 | Pose Graph Optimization</a:t>
            </a:r>
            <a:br>
              <a:rPr lang="en-US" noProof="0" dirty="0"/>
            </a:br>
            <a:r>
              <a:rPr lang="en-US" noProof="0" dirty="0"/>
              <a:t>Ground-Truth Data </a:t>
            </a:r>
            <a:r>
              <a:rPr lang="en-US" dirty="0"/>
              <a:t>Generation</a:t>
            </a:r>
            <a:endParaRPr lang="en-US" noProof="0" dirty="0"/>
          </a:p>
        </p:txBody>
      </p:sp>
      <p:grpSp>
        <p:nvGrpSpPr>
          <p:cNvPr id="16" name="Gruppieren 15">
            <a:extLst>
              <a:ext uri="{FF2B5EF4-FFF2-40B4-BE49-F238E27FC236}">
                <a16:creationId xmlns:a16="http://schemas.microsoft.com/office/drawing/2014/main" id="{3C286241-491A-4854-9C4B-FC47556B8BE5}"/>
              </a:ext>
            </a:extLst>
          </p:cNvPr>
          <p:cNvGrpSpPr/>
          <p:nvPr/>
        </p:nvGrpSpPr>
        <p:grpSpPr>
          <a:xfrm>
            <a:off x="1552575" y="2888884"/>
            <a:ext cx="5104533" cy="3398833"/>
            <a:chOff x="1552575" y="2888884"/>
            <a:chExt cx="5104533" cy="3398833"/>
          </a:xfrm>
        </p:grpSpPr>
        <p:pic>
          <p:nvPicPr>
            <p:cNvPr id="8" name="Inhaltsplatzhalter 7" descr="Ein Bild, das Gebäude, Ziegelstein, Wand enthält.&#10;&#10;Automatisch generierte Beschreibung">
              <a:extLst>
                <a:ext uri="{FF2B5EF4-FFF2-40B4-BE49-F238E27FC236}">
                  <a16:creationId xmlns:a16="http://schemas.microsoft.com/office/drawing/2014/main" id="{F6C8D0FE-CCE6-4A38-84C3-190563E88A95}"/>
                </a:ext>
              </a:extLst>
            </p:cNvPr>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424066" y="3370879"/>
              <a:ext cx="1440000" cy="1080000"/>
            </a:xfrm>
            <a:prstGeom prst="rect">
              <a:avLst/>
            </a:prstGeom>
          </p:spPr>
        </p:pic>
        <p:pic>
          <p:nvPicPr>
            <p:cNvPr id="9" name="Grafik 8" descr="Ein Bild, das drinnen, Tisch enthält.&#10;&#10;Automatisch generierte Beschreibung">
              <a:extLst>
                <a:ext uri="{FF2B5EF4-FFF2-40B4-BE49-F238E27FC236}">
                  <a16:creationId xmlns:a16="http://schemas.microsoft.com/office/drawing/2014/main" id="{82108339-4A9F-4D8A-AD32-99E178D5621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307108" y="3370879"/>
              <a:ext cx="1350000" cy="1080000"/>
            </a:xfrm>
            <a:prstGeom prst="rect">
              <a:avLst/>
            </a:prstGeom>
          </p:spPr>
        </p:pic>
        <mc:AlternateContent xmlns:mc="http://schemas.openxmlformats.org/markup-compatibility/2006" xmlns:a14="http://schemas.microsoft.com/office/drawing/2010/main">
          <mc:Choice Requires="a14">
            <p:sp>
              <p:nvSpPr>
                <p:cNvPr id="10" name="Textfeld 9">
                  <a:extLst>
                    <a:ext uri="{FF2B5EF4-FFF2-40B4-BE49-F238E27FC236}">
                      <a16:creationId xmlns:a16="http://schemas.microsoft.com/office/drawing/2014/main" id="{D0661606-2936-4404-B131-298E89F3FF65}"/>
                    </a:ext>
                  </a:extLst>
                </p:cNvPr>
                <p:cNvSpPr txBox="1"/>
                <p:nvPr/>
              </p:nvSpPr>
              <p:spPr>
                <a:xfrm>
                  <a:off x="1552575" y="3726213"/>
                  <a:ext cx="5238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𝑘</m:t>
                            </m:r>
                          </m:sub>
                        </m:sSub>
                      </m:oMath>
                    </m:oMathPara>
                  </a14:m>
                  <a:endParaRPr lang="en-US" dirty="0"/>
                </a:p>
              </p:txBody>
            </p:sp>
          </mc:Choice>
          <mc:Fallback xmlns="">
            <p:sp>
              <p:nvSpPr>
                <p:cNvPr id="10" name="Textfeld 9">
                  <a:extLst>
                    <a:ext uri="{FF2B5EF4-FFF2-40B4-BE49-F238E27FC236}">
                      <a16:creationId xmlns:a16="http://schemas.microsoft.com/office/drawing/2014/main" id="{D0661606-2936-4404-B131-298E89F3FF65}"/>
                    </a:ext>
                  </a:extLst>
                </p:cNvPr>
                <p:cNvSpPr txBox="1">
                  <a:spLocks noRot="1" noChangeAspect="1" noMove="1" noResize="1" noEditPoints="1" noAdjustHandles="1" noChangeArrowheads="1" noChangeShapeType="1" noTextEdit="1"/>
                </p:cNvSpPr>
                <p:nvPr/>
              </p:nvSpPr>
              <p:spPr>
                <a:xfrm>
                  <a:off x="1552575" y="3726213"/>
                  <a:ext cx="523875" cy="369332"/>
                </a:xfrm>
                <a:prstGeom prst="rect">
                  <a:avLst/>
                </a:prstGeom>
                <a:blipFill>
                  <a:blip r:embed="rId5"/>
                  <a:stretch>
                    <a:fillRect b="-1639"/>
                  </a:stretch>
                </a:blipFill>
              </p:spPr>
              <p:txBody>
                <a:bodyPr/>
                <a:lstStyle/>
                <a:p>
                  <a:r>
                    <a:rPr lang="en-US">
                      <a:noFill/>
                    </a:rPr>
                    <a:t> </a:t>
                  </a:r>
                </a:p>
              </p:txBody>
            </p:sp>
          </mc:Fallback>
        </mc:AlternateContent>
        <p:sp>
          <p:nvSpPr>
            <p:cNvPr id="11" name="Pfeil: nach links und rechts 10">
              <a:extLst>
                <a:ext uri="{FF2B5EF4-FFF2-40B4-BE49-F238E27FC236}">
                  <a16:creationId xmlns:a16="http://schemas.microsoft.com/office/drawing/2014/main" id="{E4DCB6A9-2432-44FB-B468-8A7A3D82CC23}"/>
                </a:ext>
              </a:extLst>
            </p:cNvPr>
            <p:cNvSpPr/>
            <p:nvPr/>
          </p:nvSpPr>
          <p:spPr>
            <a:xfrm>
              <a:off x="4286639" y="3804093"/>
              <a:ext cx="570724" cy="21357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Inhaltsplatzhalter 7" descr="Ein Bild, das Gebäude, Ziegelstein, Wand enthält.&#10;&#10;Automatisch generierte Beschreibung">
              <a:extLst>
                <a:ext uri="{FF2B5EF4-FFF2-40B4-BE49-F238E27FC236}">
                  <a16:creationId xmlns:a16="http://schemas.microsoft.com/office/drawing/2014/main" id="{FE90E0EA-9FB3-4C96-8F67-66756D8F35A0}"/>
                </a:ext>
              </a:extLst>
            </p:cNvPr>
            <p:cNvPicPr>
              <a:picLocks noChangeAspect="1"/>
            </p:cNvPicPr>
            <p:nvPr/>
          </p:nvPicPr>
          <p:blipFill>
            <a:blip r:embed="rId3" cstate="print">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2424066" y="4743793"/>
              <a:ext cx="1440000" cy="1080000"/>
            </a:xfrm>
            <a:prstGeom prst="rect">
              <a:avLst/>
            </a:prstGeom>
          </p:spPr>
        </p:pic>
        <p:pic>
          <p:nvPicPr>
            <p:cNvPr id="13" name="Grafik 12" descr="Ein Bild, das drinnen, Tisch enthält.&#10;&#10;Automatisch generierte Beschreibung">
              <a:extLst>
                <a:ext uri="{FF2B5EF4-FFF2-40B4-BE49-F238E27FC236}">
                  <a16:creationId xmlns:a16="http://schemas.microsoft.com/office/drawing/2014/main" id="{22656D36-DE38-43B2-B94F-DBE5DCC289C5}"/>
                </a:ext>
              </a:extLst>
            </p:cNvPr>
            <p:cNvPicPr>
              <a:picLocks noChangeAspect="1"/>
            </p:cNvPicPr>
            <p:nvPr/>
          </p:nvPicPr>
          <p:blipFill>
            <a:blip r:embed="rId4" cstate="print">
              <a:duotone>
                <a:schemeClr val="accent2">
                  <a:shade val="45000"/>
                  <a:satMod val="135000"/>
                </a:schemeClr>
                <a:prstClr val="white"/>
              </a:duotone>
              <a:alphaModFix/>
              <a:extLst>
                <a:ext uri="{28A0092B-C50C-407E-A947-70E740481C1C}">
                  <a14:useLocalDpi xmlns:a14="http://schemas.microsoft.com/office/drawing/2010/main" val="0"/>
                </a:ext>
              </a:extLst>
            </a:blip>
            <a:stretch>
              <a:fillRect/>
            </a:stretch>
          </p:blipFill>
          <p:spPr>
            <a:xfrm>
              <a:off x="5307108" y="4743793"/>
              <a:ext cx="1350000" cy="1080000"/>
            </a:xfrm>
            <a:prstGeom prst="rect">
              <a:avLst/>
            </a:prstGeom>
          </p:spPr>
        </p:pic>
        <mc:AlternateContent xmlns:mc="http://schemas.openxmlformats.org/markup-compatibility/2006" xmlns:a14="http://schemas.microsoft.com/office/drawing/2010/main">
          <mc:Choice Requires="a14">
            <p:sp>
              <p:nvSpPr>
                <p:cNvPr id="14" name="Textfeld 13">
                  <a:extLst>
                    <a:ext uri="{FF2B5EF4-FFF2-40B4-BE49-F238E27FC236}">
                      <a16:creationId xmlns:a16="http://schemas.microsoft.com/office/drawing/2014/main" id="{91DB89C2-BA23-4F6D-906B-11462F32A698}"/>
                    </a:ext>
                  </a:extLst>
                </p:cNvPr>
                <p:cNvSpPr txBox="1"/>
                <p:nvPr/>
              </p:nvSpPr>
              <p:spPr>
                <a:xfrm>
                  <a:off x="1552575" y="5099127"/>
                  <a:ext cx="523875"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de-CH" b="0" i="1" smtClean="0">
                                <a:latin typeface="Cambria Math" panose="02040503050406030204" pitchFamily="18" charset="0"/>
                              </a:rPr>
                            </m:ctrlPr>
                          </m:sSubPr>
                          <m:e>
                            <m:r>
                              <a:rPr lang="de-CH" b="0" i="1" smtClean="0">
                                <a:latin typeface="Cambria Math" panose="02040503050406030204" pitchFamily="18" charset="0"/>
                              </a:rPr>
                              <m:t>𝑡</m:t>
                            </m:r>
                          </m:e>
                          <m:sub>
                            <m:r>
                              <a:rPr lang="de-CH" b="0" i="1" smtClean="0">
                                <a:latin typeface="Cambria Math" panose="02040503050406030204" pitchFamily="18" charset="0"/>
                              </a:rPr>
                              <m:t>𝑘</m:t>
                            </m:r>
                            <m:r>
                              <a:rPr lang="de-CH" b="0" i="1" smtClean="0">
                                <a:latin typeface="Cambria Math" panose="02040503050406030204" pitchFamily="18" charset="0"/>
                              </a:rPr>
                              <m:t>+1</m:t>
                            </m:r>
                          </m:sub>
                        </m:sSub>
                      </m:oMath>
                    </m:oMathPara>
                  </a14:m>
                  <a:endParaRPr lang="en-US" dirty="0"/>
                </a:p>
              </p:txBody>
            </p:sp>
          </mc:Choice>
          <mc:Fallback xmlns="">
            <p:sp>
              <p:nvSpPr>
                <p:cNvPr id="14" name="Textfeld 13">
                  <a:extLst>
                    <a:ext uri="{FF2B5EF4-FFF2-40B4-BE49-F238E27FC236}">
                      <a16:creationId xmlns:a16="http://schemas.microsoft.com/office/drawing/2014/main" id="{91DB89C2-BA23-4F6D-906B-11462F32A698}"/>
                    </a:ext>
                  </a:extLst>
                </p:cNvPr>
                <p:cNvSpPr txBox="1">
                  <a:spLocks noRot="1" noChangeAspect="1" noMove="1" noResize="1" noEditPoints="1" noAdjustHandles="1" noChangeArrowheads="1" noChangeShapeType="1" noTextEdit="1"/>
                </p:cNvSpPr>
                <p:nvPr/>
              </p:nvSpPr>
              <p:spPr>
                <a:xfrm>
                  <a:off x="1552575" y="5099127"/>
                  <a:ext cx="523875" cy="369332"/>
                </a:xfrm>
                <a:prstGeom prst="rect">
                  <a:avLst/>
                </a:prstGeom>
                <a:blipFill>
                  <a:blip r:embed="rId6"/>
                  <a:stretch>
                    <a:fillRect r="-6977" b="-1639"/>
                  </a:stretch>
                </a:blipFill>
              </p:spPr>
              <p:txBody>
                <a:bodyPr/>
                <a:lstStyle/>
                <a:p>
                  <a:r>
                    <a:rPr lang="en-US">
                      <a:noFill/>
                    </a:rPr>
                    <a:t> </a:t>
                  </a:r>
                </a:p>
              </p:txBody>
            </p:sp>
          </mc:Fallback>
        </mc:AlternateContent>
        <p:sp>
          <p:nvSpPr>
            <p:cNvPr id="15" name="Pfeil: nach links und rechts 14">
              <a:extLst>
                <a:ext uri="{FF2B5EF4-FFF2-40B4-BE49-F238E27FC236}">
                  <a16:creationId xmlns:a16="http://schemas.microsoft.com/office/drawing/2014/main" id="{4761F7F4-FB72-40C5-A259-3E33B933A622}"/>
                </a:ext>
              </a:extLst>
            </p:cNvPr>
            <p:cNvSpPr/>
            <p:nvPr/>
          </p:nvSpPr>
          <p:spPr>
            <a:xfrm>
              <a:off x="4286639" y="5177007"/>
              <a:ext cx="570724" cy="213572"/>
            </a:xfrm>
            <a:prstGeom prst="lef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1" name="Textfeld 20">
                  <a:extLst>
                    <a:ext uri="{FF2B5EF4-FFF2-40B4-BE49-F238E27FC236}">
                      <a16:creationId xmlns:a16="http://schemas.microsoft.com/office/drawing/2014/main" id="{8D339352-D034-4B52-AA41-9ECF22A0EE51}"/>
                    </a:ext>
                  </a:extLst>
                </p:cNvPr>
                <p:cNvSpPr txBox="1"/>
                <p:nvPr/>
              </p:nvSpPr>
              <p:spPr>
                <a:xfrm>
                  <a:off x="2892061" y="2888884"/>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1" name="Textfeld 20">
                  <a:extLst>
                    <a:ext uri="{FF2B5EF4-FFF2-40B4-BE49-F238E27FC236}">
                      <a16:creationId xmlns:a16="http://schemas.microsoft.com/office/drawing/2014/main" id="{8D339352-D034-4B52-AA41-9ECF22A0EE51}"/>
                    </a:ext>
                  </a:extLst>
                </p:cNvPr>
                <p:cNvSpPr txBox="1">
                  <a:spLocks noRot="1" noChangeAspect="1" noMove="1" noResize="1" noEditPoints="1" noAdjustHandles="1" noChangeArrowheads="1" noChangeShapeType="1" noTextEdit="1"/>
                </p:cNvSpPr>
                <p:nvPr/>
              </p:nvSpPr>
              <p:spPr>
                <a:xfrm>
                  <a:off x="2892061" y="2888884"/>
                  <a:ext cx="504009"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A4A7E8C4-A8B3-4475-B321-A63CE38E4EAA}"/>
                    </a:ext>
                  </a:extLst>
                </p:cNvPr>
                <p:cNvSpPr txBox="1"/>
                <p:nvPr/>
              </p:nvSpPr>
              <p:spPr>
                <a:xfrm>
                  <a:off x="5730103" y="2888884"/>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2" name="Textfeld 21">
                  <a:extLst>
                    <a:ext uri="{FF2B5EF4-FFF2-40B4-BE49-F238E27FC236}">
                      <a16:creationId xmlns:a16="http://schemas.microsoft.com/office/drawing/2014/main" id="{A4A7E8C4-A8B3-4475-B321-A63CE38E4EAA}"/>
                    </a:ext>
                  </a:extLst>
                </p:cNvPr>
                <p:cNvSpPr txBox="1">
                  <a:spLocks noRot="1" noChangeAspect="1" noMove="1" noResize="1" noEditPoints="1" noAdjustHandles="1" noChangeArrowheads="1" noChangeShapeType="1" noTextEdit="1"/>
                </p:cNvSpPr>
                <p:nvPr/>
              </p:nvSpPr>
              <p:spPr>
                <a:xfrm>
                  <a:off x="5730103" y="2888884"/>
                  <a:ext cx="504009" cy="369332"/>
                </a:xfrm>
                <a:prstGeom prst="rect">
                  <a:avLst/>
                </a:prstGeom>
                <a:blipFill>
                  <a:blip r:embed="rId8"/>
                  <a:stretch>
                    <a:fillRect/>
                  </a:stretch>
                </a:blipFill>
              </p:spPr>
              <p:txBody>
                <a:bodyPr/>
                <a:lstStyle/>
                <a:p>
                  <a:r>
                    <a:rPr lang="en-US">
                      <a:noFill/>
                    </a:rPr>
                    <a:t> </a:t>
                  </a:r>
                </a:p>
              </p:txBody>
            </p:sp>
          </mc:Fallback>
        </mc:AlternateContent>
        <p:sp>
          <p:nvSpPr>
            <p:cNvPr id="23" name="Pfeil: nach links und rechts 22">
              <a:extLst>
                <a:ext uri="{FF2B5EF4-FFF2-40B4-BE49-F238E27FC236}">
                  <a16:creationId xmlns:a16="http://schemas.microsoft.com/office/drawing/2014/main" id="{659FD677-896A-4E83-9447-8CBD1B783C5D}"/>
                </a:ext>
              </a:extLst>
            </p:cNvPr>
            <p:cNvSpPr/>
            <p:nvPr/>
          </p:nvSpPr>
          <p:spPr>
            <a:xfrm rot="5400000">
              <a:off x="2858703" y="4490550"/>
              <a:ext cx="570724" cy="213572"/>
            </a:xfrm>
            <a:prstGeom prst="leftRightArrow">
              <a:avLst/>
            </a:prstGeom>
            <a:solidFill>
              <a:schemeClr val="bg1">
                <a:lumMod val="85000"/>
              </a:schemeClr>
            </a:solidFill>
            <a:ln>
              <a:solidFill>
                <a:srgbClr val="72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Pfeil: nach links und rechts 23">
              <a:extLst>
                <a:ext uri="{FF2B5EF4-FFF2-40B4-BE49-F238E27FC236}">
                  <a16:creationId xmlns:a16="http://schemas.microsoft.com/office/drawing/2014/main" id="{5FCBC9D9-5E20-40DE-BA9B-0027E47A6494}"/>
                </a:ext>
              </a:extLst>
            </p:cNvPr>
            <p:cNvSpPr/>
            <p:nvPr/>
          </p:nvSpPr>
          <p:spPr>
            <a:xfrm rot="5400000">
              <a:off x="5696745" y="4490550"/>
              <a:ext cx="570724" cy="213572"/>
            </a:xfrm>
            <a:prstGeom prst="leftRightArrow">
              <a:avLst/>
            </a:prstGeom>
            <a:solidFill>
              <a:schemeClr val="bg1">
                <a:lumMod val="85000"/>
              </a:schemeClr>
            </a:solidFill>
            <a:ln>
              <a:solidFill>
                <a:srgbClr val="72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 name="Textfeld 24">
                  <a:extLst>
                    <a:ext uri="{FF2B5EF4-FFF2-40B4-BE49-F238E27FC236}">
                      <a16:creationId xmlns:a16="http://schemas.microsoft.com/office/drawing/2014/main" id="{8FEBAED9-0715-4A99-9A10-4102FF36B375}"/>
                    </a:ext>
                  </a:extLst>
                </p:cNvPr>
                <p:cNvSpPr txBox="1"/>
                <p:nvPr/>
              </p:nvSpPr>
              <p:spPr>
                <a:xfrm>
                  <a:off x="2892061" y="5918385"/>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5" name="Textfeld 24">
                  <a:extLst>
                    <a:ext uri="{FF2B5EF4-FFF2-40B4-BE49-F238E27FC236}">
                      <a16:creationId xmlns:a16="http://schemas.microsoft.com/office/drawing/2014/main" id="{8FEBAED9-0715-4A99-9A10-4102FF36B375}"/>
                    </a:ext>
                  </a:extLst>
                </p:cNvPr>
                <p:cNvSpPr txBox="1">
                  <a:spLocks noRot="1" noChangeAspect="1" noMove="1" noResize="1" noEditPoints="1" noAdjustHandles="1" noChangeArrowheads="1" noChangeShapeType="1" noTextEdit="1"/>
                </p:cNvSpPr>
                <p:nvPr/>
              </p:nvSpPr>
              <p:spPr>
                <a:xfrm>
                  <a:off x="2892061" y="5918385"/>
                  <a:ext cx="50400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feld 25">
                  <a:extLst>
                    <a:ext uri="{FF2B5EF4-FFF2-40B4-BE49-F238E27FC236}">
                      <a16:creationId xmlns:a16="http://schemas.microsoft.com/office/drawing/2014/main" id="{E06A8C46-6B32-4D3A-8158-6ECF6468399D}"/>
                    </a:ext>
                  </a:extLst>
                </p:cNvPr>
                <p:cNvSpPr txBox="1"/>
                <p:nvPr/>
              </p:nvSpPr>
              <p:spPr>
                <a:xfrm>
                  <a:off x="5730103" y="5918385"/>
                  <a:ext cx="504009"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26" name="Textfeld 25">
                  <a:extLst>
                    <a:ext uri="{FF2B5EF4-FFF2-40B4-BE49-F238E27FC236}">
                      <a16:creationId xmlns:a16="http://schemas.microsoft.com/office/drawing/2014/main" id="{E06A8C46-6B32-4D3A-8158-6ECF6468399D}"/>
                    </a:ext>
                  </a:extLst>
                </p:cNvPr>
                <p:cNvSpPr txBox="1">
                  <a:spLocks noRot="1" noChangeAspect="1" noMove="1" noResize="1" noEditPoints="1" noAdjustHandles="1" noChangeArrowheads="1" noChangeShapeType="1" noTextEdit="1"/>
                </p:cNvSpPr>
                <p:nvPr/>
              </p:nvSpPr>
              <p:spPr>
                <a:xfrm>
                  <a:off x="5730103" y="5918385"/>
                  <a:ext cx="504009" cy="369332"/>
                </a:xfrm>
                <a:prstGeom prst="rect">
                  <a:avLst/>
                </a:prstGeom>
                <a:blipFill>
                  <a:blip r:embed="rId10"/>
                  <a:stretch>
                    <a:fillRect/>
                  </a:stretch>
                </a:blipFill>
              </p:spPr>
              <p:txBody>
                <a:bodyPr/>
                <a:lstStyle/>
                <a:p>
                  <a:r>
                    <a:rPr lang="en-US">
                      <a:noFill/>
                    </a:rPr>
                    <a:t> </a:t>
                  </a:r>
                </a:p>
              </p:txBody>
            </p:sp>
          </mc:Fallback>
        </mc:AlternateContent>
        <p:sp>
          <p:nvSpPr>
            <p:cNvPr id="2" name="Textfeld 1">
              <a:extLst>
                <a:ext uri="{FF2B5EF4-FFF2-40B4-BE49-F238E27FC236}">
                  <a16:creationId xmlns:a16="http://schemas.microsoft.com/office/drawing/2014/main" id="{BEE94D38-6B01-4248-B489-33FC92D84895}"/>
                </a:ext>
              </a:extLst>
            </p:cNvPr>
            <p:cNvSpPr txBox="1"/>
            <p:nvPr/>
          </p:nvSpPr>
          <p:spPr>
            <a:xfrm>
              <a:off x="2424066" y="5851501"/>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27" name="Textfeld 26">
              <a:extLst>
                <a:ext uri="{FF2B5EF4-FFF2-40B4-BE49-F238E27FC236}">
                  <a16:creationId xmlns:a16="http://schemas.microsoft.com/office/drawing/2014/main" id="{1F6AA765-E54D-4526-AF80-F6343C85025D}"/>
                </a:ext>
              </a:extLst>
            </p:cNvPr>
            <p:cNvSpPr txBox="1"/>
            <p:nvPr/>
          </p:nvSpPr>
          <p:spPr>
            <a:xfrm>
              <a:off x="5927436" y="5827696"/>
              <a:ext cx="729672" cy="230832"/>
            </a:xfrm>
            <a:prstGeom prst="rect">
              <a:avLst/>
            </a:prstGeom>
            <a:noFill/>
          </p:spPr>
          <p:txBody>
            <a:bodyPr wrap="square" lIns="0" tIns="0" rIns="0" rtlCol="0">
              <a:spAutoFit/>
            </a:bodyPr>
            <a:lstStyle/>
            <a:p>
              <a:pPr algn="r"/>
              <a:r>
                <a:rPr lang="en-US" sz="1200" dirty="0"/>
                <a:t>thermal</a:t>
              </a:r>
              <a:endParaRPr lang="en-US" sz="1050" dirty="0"/>
            </a:p>
          </p:txBody>
        </p:sp>
      </p:grpSp>
    </p:spTree>
    <p:extLst>
      <p:ext uri="{BB962C8B-B14F-4D97-AF65-F5344CB8AC3E}">
        <p14:creationId xmlns:p14="http://schemas.microsoft.com/office/powerpoint/2010/main" val="397526893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a:xfrm>
            <a:off x="323850" y="1751162"/>
            <a:ext cx="8496300" cy="4382938"/>
          </a:xfrm>
        </p:spPr>
        <p:txBody>
          <a:bodyPr/>
          <a:lstStyle/>
          <a:p>
            <a:pPr marL="0" indent="0">
              <a:buNone/>
            </a:pPr>
            <a:r>
              <a:rPr lang="en-US" dirty="0"/>
              <a:t>Pose Graph Optimization: Align images globally</a:t>
            </a:r>
          </a:p>
          <a:p>
            <a:pPr marL="361950" lvl="1" indent="-361950"/>
            <a:r>
              <a:rPr lang="en-US" sz="1800" dirty="0"/>
              <a:t>Pix4Dmapper</a:t>
            </a:r>
          </a:p>
          <a:p>
            <a:pPr marL="361950" lvl="1" indent="-361950"/>
            <a:r>
              <a:rPr lang="en-US" sz="1800" dirty="0"/>
              <a:t>Landmark triangulation using SURF and LGHD</a:t>
            </a:r>
          </a:p>
          <a:p>
            <a:pPr marL="361950" lvl="1" indent="-361950"/>
            <a:endParaRPr lang="en-US" dirty="0"/>
          </a:p>
          <a:p>
            <a:pPr marL="361950" lvl="1" indent="-361950"/>
            <a:endParaRPr lang="en-US" dirty="0"/>
          </a:p>
          <a:p>
            <a:pPr marL="361950" lvl="1" indent="-361950"/>
            <a:endParaRPr lang="en-US" dirty="0"/>
          </a:p>
          <a:p>
            <a:pPr marL="361950" lvl="1" indent="-361950"/>
            <a:endParaRPr lang="en-US" dirty="0"/>
          </a:p>
          <a:p>
            <a:pPr marL="0" lvl="1" indent="0">
              <a:buNone/>
            </a:pPr>
            <a:endParaRPr lang="en-US" dirty="0"/>
          </a:p>
          <a:p>
            <a:pPr marL="0" lvl="1" indent="0">
              <a:buNone/>
            </a:pPr>
            <a:endParaRPr lang="en-US" dirty="0"/>
          </a:p>
          <a:p>
            <a:pPr marL="361950" lvl="1" indent="-361950"/>
            <a:endParaRPr lang="en-US" dirty="0"/>
          </a:p>
          <a:p>
            <a:pPr marL="361950" lvl="1" indent="-361950"/>
            <a:endParaRPr lang="en-US" dirty="0"/>
          </a:p>
          <a:p>
            <a:pPr marL="0" lvl="1" indent="0">
              <a:buNone/>
            </a:pPr>
            <a:r>
              <a:rPr lang="en-US" dirty="0"/>
              <a:t>Goal: robustness to compensate for shutter delay and uncertainties</a:t>
            </a:r>
          </a:p>
          <a:p>
            <a:pPr marL="0" lvl="1" indent="0">
              <a:buNone/>
            </a:pPr>
            <a:endParaRPr lang="en-US" sz="18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25</a:t>
            </a:fld>
            <a:endParaRPr lang="de-DE" dirty="0"/>
          </a:p>
        </p:txBody>
      </p:sp>
      <p:sp>
        <p:nvSpPr>
          <p:cNvPr id="6" name="Titel 5"/>
          <p:cNvSpPr>
            <a:spLocks noGrp="1"/>
          </p:cNvSpPr>
          <p:nvPr>
            <p:ph type="title"/>
          </p:nvPr>
        </p:nvSpPr>
        <p:spPr/>
        <p:txBody>
          <a:bodyPr/>
          <a:lstStyle/>
          <a:p>
            <a:r>
              <a:rPr lang="en-US" sz="1400" noProof="0" dirty="0"/>
              <a:t>Phase 1 | Pose Graph Optimization</a:t>
            </a:r>
            <a:br>
              <a:rPr lang="en-US" noProof="0" dirty="0"/>
            </a:br>
            <a:r>
              <a:rPr lang="en-US" noProof="0" dirty="0"/>
              <a:t>Ground-Truth </a:t>
            </a:r>
            <a:r>
              <a:rPr lang="en-US" dirty="0"/>
              <a:t>Data Generation</a:t>
            </a:r>
            <a:endParaRPr lang="en-US" noProof="0" dirty="0"/>
          </a:p>
        </p:txBody>
      </p:sp>
      <p:grpSp>
        <p:nvGrpSpPr>
          <p:cNvPr id="28" name="Group 172">
            <a:extLst>
              <a:ext uri="{FF2B5EF4-FFF2-40B4-BE49-F238E27FC236}">
                <a16:creationId xmlns:a16="http://schemas.microsoft.com/office/drawing/2014/main" id="{E8C3164E-A17D-4F03-879A-6C7507D3493B}"/>
              </a:ext>
            </a:extLst>
          </p:cNvPr>
          <p:cNvGrpSpPr/>
          <p:nvPr/>
        </p:nvGrpSpPr>
        <p:grpSpPr>
          <a:xfrm>
            <a:off x="2225602" y="3414798"/>
            <a:ext cx="4692795" cy="2060460"/>
            <a:chOff x="4264731" y="3683992"/>
            <a:chExt cx="4692795" cy="2060460"/>
          </a:xfrm>
        </p:grpSpPr>
        <p:grpSp>
          <p:nvGrpSpPr>
            <p:cNvPr id="29" name="Group 101">
              <a:extLst>
                <a:ext uri="{FF2B5EF4-FFF2-40B4-BE49-F238E27FC236}">
                  <a16:creationId xmlns:a16="http://schemas.microsoft.com/office/drawing/2014/main" id="{5C99BDB4-717C-44C5-AC7C-F81EEBE1CC0D}"/>
                </a:ext>
              </a:extLst>
            </p:cNvPr>
            <p:cNvGrpSpPr/>
            <p:nvPr/>
          </p:nvGrpSpPr>
          <p:grpSpPr>
            <a:xfrm>
              <a:off x="4799856" y="3693044"/>
              <a:ext cx="720000" cy="720000"/>
              <a:chOff x="1502874" y="4024512"/>
              <a:chExt cx="720000" cy="720000"/>
            </a:xfrm>
          </p:grpSpPr>
          <mc:AlternateContent xmlns:mc="http://schemas.openxmlformats.org/markup-compatibility/2006" xmlns:a14="http://schemas.microsoft.com/office/drawing/2010/main">
            <mc:Choice Requires="a14">
              <p:sp>
                <p:nvSpPr>
                  <p:cNvPr id="57" name="TextBox 102">
                    <a:extLst>
                      <a:ext uri="{FF2B5EF4-FFF2-40B4-BE49-F238E27FC236}">
                        <a16:creationId xmlns:a16="http://schemas.microsoft.com/office/drawing/2014/main" id="{EA7EFFC8-DD5E-4051-ADC6-3BAB8EB05ABF}"/>
                      </a:ext>
                    </a:extLst>
                  </p:cNvPr>
                  <p:cNvSpPr txBox="1"/>
                  <p:nvPr/>
                </p:nvSpPr>
                <p:spPr>
                  <a:xfrm>
                    <a:off x="1502874" y="4066669"/>
                    <a:ext cx="720000" cy="635687"/>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de-CH" sz="2000" b="0" i="1" smtClean="0">
                              <a:latin typeface="Cambria Math" panose="02040503050406030204" pitchFamily="18" charset="0"/>
                            </a:rPr>
                            <m:t>  </m:t>
                          </m:r>
                          <m:sSubSup>
                            <m:sSubSupPr>
                              <m:ctrlPr>
                                <a:rPr lang="de-CH" sz="2000" b="0" i="1" smtClean="0">
                                  <a:latin typeface="Cambria Math" panose="02040503050406030204" pitchFamily="18" charset="0"/>
                                </a:rPr>
                              </m:ctrlPr>
                            </m:sSubSupPr>
                            <m:e>
                              <m:r>
                                <a:rPr lang="de-CH" sz="2000" b="0" i="1" smtClean="0">
                                  <a:latin typeface="Cambria Math" panose="02040503050406030204" pitchFamily="18" charset="0"/>
                                </a:rPr>
                                <m:t>𝑇</m:t>
                              </m:r>
                            </m:e>
                            <m:sub>
                              <m:argPr>
                                <m:argSz m:val="-1"/>
                              </m:argPr>
                              <m:r>
                                <a:rPr lang="de-CH" sz="2000" b="0" i="1" smtClean="0">
                                  <a:latin typeface="Cambria Math" panose="02040503050406030204" pitchFamily="18" charset="0"/>
                                </a:rPr>
                                <m:t>𝑜𝑝𝑡</m:t>
                              </m:r>
                            </m:sub>
                            <m:sup>
                              <m:r>
                                <a:rPr lang="de-CH" sz="2000" b="0" i="1" smtClean="0">
                                  <a:latin typeface="Cambria Math" panose="02040503050406030204" pitchFamily="18" charset="0"/>
                                </a:rPr>
                                <m:t> </m:t>
                              </m:r>
                              <m:r>
                                <a:rPr lang="de-CH" sz="2000" b="0" i="1" smtClean="0">
                                  <a:latin typeface="Cambria Math" panose="02040503050406030204" pitchFamily="18" charset="0"/>
                                </a:rPr>
                                <m:t>𝐺</m:t>
                              </m:r>
                            </m:sup>
                          </m:sSubSup>
                        </m:oMath>
                      </m:oMathPara>
                    </a14:m>
                    <a:endParaRPr lang="de-CH" sz="2000" b="0" dirty="0"/>
                  </a:p>
                  <a:p>
                    <a:pPr algn="ctr"/>
                    <a14:m>
                      <m:oMathPara xmlns:m="http://schemas.openxmlformats.org/officeDocument/2006/math">
                        <m:oMathParaPr>
                          <m:jc m:val="center"/>
                        </m:oMathParaPr>
                        <m:oMath xmlns:m="http://schemas.openxmlformats.org/officeDocument/2006/math">
                          <m:r>
                            <a:rPr lang="de-CH" sz="1400" b="0" i="1" smtClean="0">
                              <a:latin typeface="Cambria Math" panose="02040503050406030204" pitchFamily="18" charset="0"/>
                            </a:rPr>
                            <m:t>  </m:t>
                          </m:r>
                          <m:r>
                            <a:rPr lang="de-CH" sz="1400" b="0" i="1" smtClean="0">
                              <a:latin typeface="Cambria Math" panose="02040503050406030204" pitchFamily="18" charset="0"/>
                            </a:rPr>
                            <m:t>𝑘</m:t>
                          </m:r>
                        </m:oMath>
                      </m:oMathPara>
                    </a14:m>
                    <a:endParaRPr lang="en-US" sz="2000" dirty="0"/>
                  </a:p>
                </p:txBody>
              </p:sp>
            </mc:Choice>
            <mc:Fallback xmlns="">
              <p:sp>
                <p:nvSpPr>
                  <p:cNvPr id="103" name="TextBox 102">
                    <a:extLst>
                      <a:ext uri="{FF2B5EF4-FFF2-40B4-BE49-F238E27FC236}">
                        <a16:creationId xmlns:a16="http://schemas.microsoft.com/office/drawing/2014/main" id="{6BFAF724-B27E-417C-9B2A-9131B5057AF0}"/>
                      </a:ext>
                    </a:extLst>
                  </p:cNvPr>
                  <p:cNvSpPr txBox="1">
                    <a:spLocks noRot="1" noChangeAspect="1" noMove="1" noResize="1" noEditPoints="1" noAdjustHandles="1" noChangeArrowheads="1" noChangeShapeType="1" noTextEdit="1"/>
                  </p:cNvSpPr>
                  <p:nvPr/>
                </p:nvSpPr>
                <p:spPr>
                  <a:xfrm>
                    <a:off x="1502874" y="4066669"/>
                    <a:ext cx="720000" cy="635687"/>
                  </a:xfrm>
                  <a:prstGeom prst="rect">
                    <a:avLst/>
                  </a:prstGeom>
                  <a:blipFill>
                    <a:blip r:embed="rId7"/>
                    <a:stretch>
                      <a:fillRect/>
                    </a:stretch>
                  </a:blipFill>
                </p:spPr>
                <p:txBody>
                  <a:bodyPr/>
                  <a:lstStyle/>
                  <a:p>
                    <a:r>
                      <a:rPr lang="en-US">
                        <a:noFill/>
                      </a:rPr>
                      <a:t> </a:t>
                    </a:r>
                  </a:p>
                </p:txBody>
              </p:sp>
            </mc:Fallback>
          </mc:AlternateContent>
          <p:sp>
            <p:nvSpPr>
              <p:cNvPr id="58" name="Oval 103">
                <a:extLst>
                  <a:ext uri="{FF2B5EF4-FFF2-40B4-BE49-F238E27FC236}">
                    <a16:creationId xmlns:a16="http://schemas.microsoft.com/office/drawing/2014/main" id="{5B39DE66-8F68-4D79-9874-0ECBC26703DC}"/>
                  </a:ext>
                </a:extLst>
              </p:cNvPr>
              <p:cNvSpPr>
                <a:spLocks noChangeAspect="1"/>
              </p:cNvSpPr>
              <p:nvPr/>
            </p:nvSpPr>
            <p:spPr>
              <a:xfrm>
                <a:off x="1502874" y="4024512"/>
                <a:ext cx="720000" cy="72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sp>
          <p:nvSpPr>
            <p:cNvPr id="30" name="TextBox 104">
              <a:extLst>
                <a:ext uri="{FF2B5EF4-FFF2-40B4-BE49-F238E27FC236}">
                  <a16:creationId xmlns:a16="http://schemas.microsoft.com/office/drawing/2014/main" id="{2DDEF873-453D-4ADE-8A36-BA888F8989AF}"/>
                </a:ext>
              </a:extLst>
            </p:cNvPr>
            <p:cNvSpPr txBox="1"/>
            <p:nvPr/>
          </p:nvSpPr>
          <p:spPr>
            <a:xfrm>
              <a:off x="4264731" y="3960710"/>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200" dirty="0">
                <a:solidFill>
                  <a:schemeClr val="bg1"/>
                </a:solidFill>
                <a:latin typeface="Cambria" panose="02040503050406030204" pitchFamily="18" charset="0"/>
                <a:ea typeface="Cambria" panose="02040503050406030204" pitchFamily="18" charset="0"/>
              </a:endParaRPr>
            </a:p>
          </p:txBody>
        </p:sp>
        <p:cxnSp>
          <p:nvCxnSpPr>
            <p:cNvPr id="31" name="Straight Arrow Connector 105">
              <a:extLst>
                <a:ext uri="{FF2B5EF4-FFF2-40B4-BE49-F238E27FC236}">
                  <a16:creationId xmlns:a16="http://schemas.microsoft.com/office/drawing/2014/main" id="{E21E4427-2CC6-4EA9-BC8C-102E4877239F}"/>
                </a:ext>
              </a:extLst>
            </p:cNvPr>
            <p:cNvCxnSpPr>
              <a:cxnSpLocks/>
              <a:stCxn id="30" idx="3"/>
              <a:endCxn id="57" idx="1"/>
            </p:cNvCxnSpPr>
            <p:nvPr/>
          </p:nvCxnSpPr>
          <p:spPr>
            <a:xfrm>
              <a:off x="4624731" y="4053043"/>
              <a:ext cx="175125" cy="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2" name="TextBox 106">
              <a:extLst>
                <a:ext uri="{FF2B5EF4-FFF2-40B4-BE49-F238E27FC236}">
                  <a16:creationId xmlns:a16="http://schemas.microsoft.com/office/drawing/2014/main" id="{F00CD8B2-6B82-4ABA-A5D1-04B5188C05AC}"/>
                </a:ext>
              </a:extLst>
            </p:cNvPr>
            <p:cNvSpPr txBox="1"/>
            <p:nvPr/>
          </p:nvSpPr>
          <p:spPr>
            <a:xfrm>
              <a:off x="5700068" y="3960712"/>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600" dirty="0">
                <a:solidFill>
                  <a:schemeClr val="bg1"/>
                </a:solidFill>
                <a:latin typeface="Cambria" panose="02040503050406030204" pitchFamily="18" charset="0"/>
                <a:ea typeface="Cambria" panose="02040503050406030204" pitchFamily="18" charset="0"/>
              </a:endParaRPr>
            </a:p>
          </p:txBody>
        </p:sp>
        <p:cxnSp>
          <p:nvCxnSpPr>
            <p:cNvPr id="33" name="Straight Arrow Connector 108">
              <a:extLst>
                <a:ext uri="{FF2B5EF4-FFF2-40B4-BE49-F238E27FC236}">
                  <a16:creationId xmlns:a16="http://schemas.microsoft.com/office/drawing/2014/main" id="{D3974B5A-911B-49A6-ACE4-398A798F4100}"/>
                </a:ext>
              </a:extLst>
            </p:cNvPr>
            <p:cNvCxnSpPr>
              <a:cxnSpLocks/>
            </p:cNvCxnSpPr>
            <p:nvPr/>
          </p:nvCxnSpPr>
          <p:spPr>
            <a:xfrm>
              <a:off x="5519856" y="4059880"/>
              <a:ext cx="180212"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34" name="Group 109">
              <a:extLst>
                <a:ext uri="{FF2B5EF4-FFF2-40B4-BE49-F238E27FC236}">
                  <a16:creationId xmlns:a16="http://schemas.microsoft.com/office/drawing/2014/main" id="{FCCCDAB6-A82B-4F5F-8BE2-455EEFAC8B25}"/>
                </a:ext>
              </a:extLst>
            </p:cNvPr>
            <p:cNvGrpSpPr/>
            <p:nvPr/>
          </p:nvGrpSpPr>
          <p:grpSpPr>
            <a:xfrm>
              <a:off x="7700469" y="3683992"/>
              <a:ext cx="720000" cy="720000"/>
              <a:chOff x="1502874" y="4024512"/>
              <a:chExt cx="720000" cy="720000"/>
            </a:xfrm>
          </p:grpSpPr>
          <mc:AlternateContent xmlns:mc="http://schemas.openxmlformats.org/markup-compatibility/2006" xmlns:a14="http://schemas.microsoft.com/office/drawing/2010/main">
            <mc:Choice Requires="a14">
              <p:sp>
                <p:nvSpPr>
                  <p:cNvPr id="55" name="TextBox 110">
                    <a:extLst>
                      <a:ext uri="{FF2B5EF4-FFF2-40B4-BE49-F238E27FC236}">
                        <a16:creationId xmlns:a16="http://schemas.microsoft.com/office/drawing/2014/main" id="{3FD5C3B2-8D0D-46D5-9A30-075C99D0DD00}"/>
                      </a:ext>
                    </a:extLst>
                  </p:cNvPr>
                  <p:cNvSpPr txBox="1"/>
                  <p:nvPr/>
                </p:nvSpPr>
                <p:spPr>
                  <a:xfrm>
                    <a:off x="1502874" y="4062596"/>
                    <a:ext cx="720000" cy="643831"/>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sSubSup>
                            <m:sSubSupPr>
                              <m:ctrlPr>
                                <a:rPr lang="de-CH" sz="2000" i="1" smtClean="0">
                                  <a:latin typeface="Cambria Math" panose="02040503050406030204" pitchFamily="18" charset="0"/>
                                </a:rPr>
                              </m:ctrlPr>
                            </m:sSubSupPr>
                            <m:e>
                              <m:r>
                                <a:rPr lang="de-CH" sz="2000" i="1">
                                  <a:latin typeface="Cambria Math" panose="02040503050406030204" pitchFamily="18" charset="0"/>
                                </a:rPr>
                                <m:t>𝑇</m:t>
                              </m:r>
                            </m:e>
                            <m:sub>
                              <m:argPr>
                                <m:argSz m:val="-1"/>
                              </m:argPr>
                              <m:r>
                                <a:rPr lang="de-CH" sz="2000" i="1">
                                  <a:latin typeface="Cambria Math" panose="02040503050406030204" pitchFamily="18" charset="0"/>
                                </a:rPr>
                                <m:t>𝑜𝑝𝑡</m:t>
                              </m:r>
                            </m:sub>
                            <m:sup>
                              <m:r>
                                <a:rPr lang="de-CH" sz="2000" i="1">
                                  <a:latin typeface="Cambria Math" panose="02040503050406030204" pitchFamily="18" charset="0"/>
                                </a:rPr>
                                <m:t> </m:t>
                              </m:r>
                              <m:r>
                                <a:rPr lang="de-CH" sz="2000" i="1">
                                  <a:latin typeface="Cambria Math" panose="02040503050406030204" pitchFamily="18" charset="0"/>
                                </a:rPr>
                                <m:t>𝐺</m:t>
                              </m:r>
                            </m:sup>
                          </m:sSubSup>
                        </m:oMath>
                      </m:oMathPara>
                    </a14:m>
                    <a:endParaRPr lang="de-CH" sz="2000" dirty="0"/>
                  </a:p>
                  <a:p>
                    <a:pPr algn="ctr"/>
                    <a14:m>
                      <m:oMathPara xmlns:m="http://schemas.openxmlformats.org/officeDocument/2006/math">
                        <m:oMathParaPr>
                          <m:jc m:val="center"/>
                        </m:oMathParaPr>
                        <m:oMath xmlns:m="http://schemas.openxmlformats.org/officeDocument/2006/math">
                          <m:r>
                            <a:rPr lang="de-CH" sz="1400" b="0" i="1" smtClean="0">
                              <a:latin typeface="Cambria Math" panose="02040503050406030204" pitchFamily="18" charset="0"/>
                            </a:rPr>
                            <m:t>  </m:t>
                          </m:r>
                          <m:r>
                            <a:rPr lang="de-CH" sz="1400" i="1">
                              <a:latin typeface="Cambria Math" panose="02040503050406030204" pitchFamily="18" charset="0"/>
                            </a:rPr>
                            <m:t>𝑘</m:t>
                          </m:r>
                          <m:r>
                            <a:rPr lang="de-CH" sz="1400" b="0" i="1" smtClean="0">
                              <a:latin typeface="Cambria Math" panose="02040503050406030204" pitchFamily="18" charset="0"/>
                            </a:rPr>
                            <m:t>+1</m:t>
                          </m:r>
                        </m:oMath>
                      </m:oMathPara>
                    </a14:m>
                    <a:endParaRPr lang="en-US" sz="2400" dirty="0"/>
                  </a:p>
                </p:txBody>
              </p:sp>
            </mc:Choice>
            <mc:Fallback xmlns="">
              <p:sp>
                <p:nvSpPr>
                  <p:cNvPr id="111" name="TextBox 110">
                    <a:extLst>
                      <a:ext uri="{FF2B5EF4-FFF2-40B4-BE49-F238E27FC236}">
                        <a16:creationId xmlns:a16="http://schemas.microsoft.com/office/drawing/2014/main" id="{B29E5D0D-DFE1-4817-BBF5-9B36E26CEDBB}"/>
                      </a:ext>
                    </a:extLst>
                  </p:cNvPr>
                  <p:cNvSpPr txBox="1">
                    <a:spLocks noRot="1" noChangeAspect="1" noMove="1" noResize="1" noEditPoints="1" noAdjustHandles="1" noChangeArrowheads="1" noChangeShapeType="1" noTextEdit="1"/>
                  </p:cNvSpPr>
                  <p:nvPr/>
                </p:nvSpPr>
                <p:spPr>
                  <a:xfrm>
                    <a:off x="1502874" y="4062596"/>
                    <a:ext cx="720000" cy="643831"/>
                  </a:xfrm>
                  <a:prstGeom prst="rect">
                    <a:avLst/>
                  </a:prstGeom>
                  <a:blipFill>
                    <a:blip r:embed="rId8"/>
                    <a:stretch>
                      <a:fillRect/>
                    </a:stretch>
                  </a:blipFill>
                </p:spPr>
                <p:txBody>
                  <a:bodyPr/>
                  <a:lstStyle/>
                  <a:p>
                    <a:r>
                      <a:rPr lang="en-US">
                        <a:noFill/>
                      </a:rPr>
                      <a:t> </a:t>
                    </a:r>
                  </a:p>
                </p:txBody>
              </p:sp>
            </mc:Fallback>
          </mc:AlternateContent>
          <p:sp>
            <p:nvSpPr>
              <p:cNvPr id="56" name="Oval 111">
                <a:extLst>
                  <a:ext uri="{FF2B5EF4-FFF2-40B4-BE49-F238E27FC236}">
                    <a16:creationId xmlns:a16="http://schemas.microsoft.com/office/drawing/2014/main" id="{4E4A7BF1-0DD8-458D-943F-8A4DEEE8B60B}"/>
                  </a:ext>
                </a:extLst>
              </p:cNvPr>
              <p:cNvSpPr>
                <a:spLocks noChangeAspect="1"/>
              </p:cNvSpPr>
              <p:nvPr/>
            </p:nvSpPr>
            <p:spPr>
              <a:xfrm>
                <a:off x="1502874" y="4024512"/>
                <a:ext cx="720000" cy="72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sp>
          <p:nvSpPr>
            <p:cNvPr id="35" name="TextBox 112">
              <a:extLst>
                <a:ext uri="{FF2B5EF4-FFF2-40B4-BE49-F238E27FC236}">
                  <a16:creationId xmlns:a16="http://schemas.microsoft.com/office/drawing/2014/main" id="{E82C178B-FA7F-48BD-96CE-B3909F997A06}"/>
                </a:ext>
              </a:extLst>
            </p:cNvPr>
            <p:cNvSpPr txBox="1"/>
            <p:nvPr/>
          </p:nvSpPr>
          <p:spPr>
            <a:xfrm>
              <a:off x="8597526" y="3956861"/>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200" dirty="0">
                <a:solidFill>
                  <a:schemeClr val="bg1"/>
                </a:solidFill>
                <a:latin typeface="Cambria" panose="02040503050406030204" pitchFamily="18" charset="0"/>
                <a:ea typeface="Cambria" panose="02040503050406030204" pitchFamily="18" charset="0"/>
              </a:endParaRPr>
            </a:p>
          </p:txBody>
        </p:sp>
        <p:grpSp>
          <p:nvGrpSpPr>
            <p:cNvPr id="36" name="Group 113">
              <a:extLst>
                <a:ext uri="{FF2B5EF4-FFF2-40B4-BE49-F238E27FC236}">
                  <a16:creationId xmlns:a16="http://schemas.microsoft.com/office/drawing/2014/main" id="{5F730245-DC72-4827-9BCB-39C85E161950}"/>
                </a:ext>
              </a:extLst>
            </p:cNvPr>
            <p:cNvGrpSpPr/>
            <p:nvPr/>
          </p:nvGrpSpPr>
          <p:grpSpPr>
            <a:xfrm>
              <a:off x="6330966" y="4919541"/>
              <a:ext cx="540000" cy="540000"/>
              <a:chOff x="1502874" y="4024512"/>
              <a:chExt cx="540000" cy="540000"/>
            </a:xfrm>
          </p:grpSpPr>
          <mc:AlternateContent xmlns:mc="http://schemas.openxmlformats.org/markup-compatibility/2006" xmlns:a14="http://schemas.microsoft.com/office/drawing/2010/main">
            <mc:Choice Requires="a14">
              <p:sp>
                <p:nvSpPr>
                  <p:cNvPr id="53" name="TextBox 114">
                    <a:extLst>
                      <a:ext uri="{FF2B5EF4-FFF2-40B4-BE49-F238E27FC236}">
                        <a16:creationId xmlns:a16="http://schemas.microsoft.com/office/drawing/2014/main" id="{B55584D5-70D8-4C58-8A05-50FACBAB3282}"/>
                      </a:ext>
                    </a:extLst>
                  </p:cNvPr>
                  <p:cNvSpPr txBox="1"/>
                  <p:nvPr/>
                </p:nvSpPr>
                <p:spPr>
                  <a:xfrm>
                    <a:off x="1502874" y="4082114"/>
                    <a:ext cx="540000" cy="42479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  </m:t>
                              </m:r>
                              <m:r>
                                <a:rPr lang="de-CH" sz="2000" i="1" smtClean="0">
                                  <a:latin typeface="Cambria Math" panose="02040503050406030204" pitchFamily="18" charset="0"/>
                                </a:rPr>
                                <m:t>𝐿</m:t>
                              </m:r>
                            </m:e>
                            <m:sub>
                              <m:r>
                                <a:rPr lang="de-CH" sz="2000" b="0" i="1" smtClean="0">
                                  <a:latin typeface="Cambria Math" panose="02040503050406030204" pitchFamily="18" charset="0"/>
                                </a:rPr>
                                <m:t>𝑗</m:t>
                              </m:r>
                            </m:sub>
                          </m:sSub>
                        </m:oMath>
                      </m:oMathPara>
                    </a14:m>
                    <a:endParaRPr lang="en-US" sz="2400" dirty="0"/>
                  </a:p>
                </p:txBody>
              </p:sp>
            </mc:Choice>
            <mc:Fallback xmlns="">
              <p:sp>
                <p:nvSpPr>
                  <p:cNvPr id="115" name="TextBox 114">
                    <a:extLst>
                      <a:ext uri="{FF2B5EF4-FFF2-40B4-BE49-F238E27FC236}">
                        <a16:creationId xmlns:a16="http://schemas.microsoft.com/office/drawing/2014/main" id="{3EE11D1B-20E2-467D-92FA-C8690C957E52}"/>
                      </a:ext>
                    </a:extLst>
                  </p:cNvPr>
                  <p:cNvSpPr txBox="1">
                    <a:spLocks noRot="1" noChangeAspect="1" noMove="1" noResize="1" noEditPoints="1" noAdjustHandles="1" noChangeArrowheads="1" noChangeShapeType="1" noTextEdit="1"/>
                  </p:cNvSpPr>
                  <p:nvPr/>
                </p:nvSpPr>
                <p:spPr>
                  <a:xfrm>
                    <a:off x="1502874" y="4082114"/>
                    <a:ext cx="540000" cy="424796"/>
                  </a:xfrm>
                  <a:prstGeom prst="rect">
                    <a:avLst/>
                  </a:prstGeom>
                  <a:blipFill>
                    <a:blip r:embed="rId9"/>
                    <a:stretch>
                      <a:fillRect b="-10000"/>
                    </a:stretch>
                  </a:blipFill>
                </p:spPr>
                <p:txBody>
                  <a:bodyPr/>
                  <a:lstStyle/>
                  <a:p>
                    <a:r>
                      <a:rPr lang="en-US">
                        <a:noFill/>
                      </a:rPr>
                      <a:t> </a:t>
                    </a:r>
                  </a:p>
                </p:txBody>
              </p:sp>
            </mc:Fallback>
          </mc:AlternateContent>
          <p:sp>
            <p:nvSpPr>
              <p:cNvPr id="54" name="Oval 115">
                <a:extLst>
                  <a:ext uri="{FF2B5EF4-FFF2-40B4-BE49-F238E27FC236}">
                    <a16:creationId xmlns:a16="http://schemas.microsoft.com/office/drawing/2014/main" id="{7E182B00-668F-4A19-9E08-9CC0DE9FE86B}"/>
                  </a:ext>
                </a:extLst>
              </p:cNvPr>
              <p:cNvSpPr>
                <a:spLocks noChangeAspect="1"/>
              </p:cNvSpPr>
              <p:nvPr/>
            </p:nvSpPr>
            <p:spPr>
              <a:xfrm>
                <a:off x="1502874" y="4024512"/>
                <a:ext cx="540000" cy="54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cxnSp>
          <p:nvCxnSpPr>
            <p:cNvPr id="37" name="Straight Arrow Connector 116">
              <a:extLst>
                <a:ext uri="{FF2B5EF4-FFF2-40B4-BE49-F238E27FC236}">
                  <a16:creationId xmlns:a16="http://schemas.microsoft.com/office/drawing/2014/main" id="{DC77195F-BC83-4E4F-BD5F-BFBF56C22916}"/>
                </a:ext>
              </a:extLst>
            </p:cNvPr>
            <p:cNvCxnSpPr>
              <a:cxnSpLocks/>
              <a:stCxn id="55" idx="3"/>
              <a:endCxn id="35" idx="1"/>
            </p:cNvCxnSpPr>
            <p:nvPr/>
          </p:nvCxnSpPr>
          <p:spPr>
            <a:xfrm>
              <a:off x="8420469" y="4043992"/>
              <a:ext cx="177057" cy="520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118">
              <a:extLst>
                <a:ext uri="{FF2B5EF4-FFF2-40B4-BE49-F238E27FC236}">
                  <a16:creationId xmlns:a16="http://schemas.microsoft.com/office/drawing/2014/main" id="{86DB56D4-830E-40D7-8722-0B3F5AE9B649}"/>
                </a:ext>
              </a:extLst>
            </p:cNvPr>
            <p:cNvCxnSpPr>
              <a:cxnSpLocks/>
              <a:stCxn id="58" idx="5"/>
              <a:endCxn id="54" idx="1"/>
            </p:cNvCxnSpPr>
            <p:nvPr/>
          </p:nvCxnSpPr>
          <p:spPr>
            <a:xfrm>
              <a:off x="5414414" y="4307602"/>
              <a:ext cx="995633" cy="691020"/>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Oval 119">
              <a:extLst>
                <a:ext uri="{FF2B5EF4-FFF2-40B4-BE49-F238E27FC236}">
                  <a16:creationId xmlns:a16="http://schemas.microsoft.com/office/drawing/2014/main" id="{6267E40A-FFBE-4F70-88BA-B18A3F303401}"/>
                </a:ext>
              </a:extLst>
            </p:cNvPr>
            <p:cNvSpPr>
              <a:spLocks noChangeAspect="1"/>
            </p:cNvSpPr>
            <p:nvPr/>
          </p:nvSpPr>
          <p:spPr>
            <a:xfrm>
              <a:off x="5840230" y="4595625"/>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0" name="Straight Connector 121">
              <a:extLst>
                <a:ext uri="{FF2B5EF4-FFF2-40B4-BE49-F238E27FC236}">
                  <a16:creationId xmlns:a16="http://schemas.microsoft.com/office/drawing/2014/main" id="{2114CF42-EABD-4883-A884-1BF556B2F014}"/>
                </a:ext>
              </a:extLst>
            </p:cNvPr>
            <p:cNvCxnSpPr>
              <a:cxnSpLocks/>
              <a:stCxn id="52" idx="4"/>
              <a:endCxn id="54" idx="0"/>
            </p:cNvCxnSpPr>
            <p:nvPr/>
          </p:nvCxnSpPr>
          <p:spPr>
            <a:xfrm>
              <a:off x="6600966" y="4413043"/>
              <a:ext cx="0" cy="506498"/>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122">
              <a:extLst>
                <a:ext uri="{FF2B5EF4-FFF2-40B4-BE49-F238E27FC236}">
                  <a16:creationId xmlns:a16="http://schemas.microsoft.com/office/drawing/2014/main" id="{6E478ECC-8D54-45BA-AF22-C8F0278C92E2}"/>
                </a:ext>
              </a:extLst>
            </p:cNvPr>
            <p:cNvSpPr>
              <a:spLocks noChangeAspect="1"/>
            </p:cNvSpPr>
            <p:nvPr/>
          </p:nvSpPr>
          <p:spPr>
            <a:xfrm flipH="1">
              <a:off x="6532189" y="4597483"/>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123">
              <a:extLst>
                <a:ext uri="{FF2B5EF4-FFF2-40B4-BE49-F238E27FC236}">
                  <a16:creationId xmlns:a16="http://schemas.microsoft.com/office/drawing/2014/main" id="{11427589-AF0E-417E-8356-6CE76A94556F}"/>
                </a:ext>
              </a:extLst>
            </p:cNvPr>
            <p:cNvSpPr txBox="1"/>
            <p:nvPr/>
          </p:nvSpPr>
          <p:spPr>
            <a:xfrm>
              <a:off x="6203603" y="5498231"/>
              <a:ext cx="799938" cy="246221"/>
            </a:xfrm>
            <a:prstGeom prst="rect">
              <a:avLst/>
            </a:prstGeom>
            <a:noFill/>
          </p:spPr>
          <p:txBody>
            <a:bodyPr wrap="square" rtlCol="0">
              <a:spAutoFit/>
            </a:bodyPr>
            <a:lstStyle/>
            <a:p>
              <a:pPr algn="ctr"/>
              <a:r>
                <a:rPr lang="de-CH" sz="1000" dirty="0"/>
                <a:t>Landmark</a:t>
              </a:r>
              <a:endParaRPr lang="en-US" sz="1000" dirty="0"/>
            </a:p>
          </p:txBody>
        </p:sp>
        <p:sp>
          <p:nvSpPr>
            <p:cNvPr id="43" name="TextBox 124">
              <a:extLst>
                <a:ext uri="{FF2B5EF4-FFF2-40B4-BE49-F238E27FC236}">
                  <a16:creationId xmlns:a16="http://schemas.microsoft.com/office/drawing/2014/main" id="{9DB95D47-2322-4581-92BC-30B665189D2A}"/>
                </a:ext>
              </a:extLst>
            </p:cNvPr>
            <p:cNvSpPr txBox="1"/>
            <p:nvPr/>
          </p:nvSpPr>
          <p:spPr>
            <a:xfrm>
              <a:off x="7507365" y="4563935"/>
              <a:ext cx="913748" cy="400110"/>
            </a:xfrm>
            <a:prstGeom prst="rect">
              <a:avLst/>
            </a:prstGeom>
            <a:noFill/>
          </p:spPr>
          <p:txBody>
            <a:bodyPr wrap="square" rtlCol="0">
              <a:spAutoFit/>
            </a:bodyPr>
            <a:lstStyle/>
            <a:p>
              <a:pPr algn="ctr"/>
              <a:r>
                <a:rPr lang="en-US" sz="1000" dirty="0"/>
                <a:t>Reprojection error</a:t>
              </a:r>
            </a:p>
          </p:txBody>
        </p:sp>
        <p:grpSp>
          <p:nvGrpSpPr>
            <p:cNvPr id="44" name="Group 126">
              <a:extLst>
                <a:ext uri="{FF2B5EF4-FFF2-40B4-BE49-F238E27FC236}">
                  <a16:creationId xmlns:a16="http://schemas.microsoft.com/office/drawing/2014/main" id="{F531CC4B-42CB-495D-915E-6599C50EC2F1}"/>
                </a:ext>
              </a:extLst>
            </p:cNvPr>
            <p:cNvGrpSpPr/>
            <p:nvPr/>
          </p:nvGrpSpPr>
          <p:grpSpPr>
            <a:xfrm>
              <a:off x="6240966" y="3693043"/>
              <a:ext cx="720000" cy="720000"/>
              <a:chOff x="1502874" y="4024512"/>
              <a:chExt cx="720000" cy="720000"/>
            </a:xfrm>
          </p:grpSpPr>
          <mc:AlternateContent xmlns:mc="http://schemas.openxmlformats.org/markup-compatibility/2006" xmlns:a14="http://schemas.microsoft.com/office/drawing/2010/main">
            <mc:Choice Requires="a14">
              <p:sp>
                <p:nvSpPr>
                  <p:cNvPr id="51" name="TextBox 127">
                    <a:extLst>
                      <a:ext uri="{FF2B5EF4-FFF2-40B4-BE49-F238E27FC236}">
                        <a16:creationId xmlns:a16="http://schemas.microsoft.com/office/drawing/2014/main" id="{043F0FF0-7B2B-4882-8AC0-4775FD6BB176}"/>
                      </a:ext>
                    </a:extLst>
                  </p:cNvPr>
                  <p:cNvSpPr txBox="1"/>
                  <p:nvPr/>
                </p:nvSpPr>
                <p:spPr>
                  <a:xfrm>
                    <a:off x="1502874" y="4066669"/>
                    <a:ext cx="720000" cy="635687"/>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de-CH" sz="2000" b="0" i="1" smtClean="0">
                              <a:latin typeface="Cambria Math" panose="02040503050406030204" pitchFamily="18" charset="0"/>
                            </a:rPr>
                            <m:t>  </m:t>
                          </m:r>
                          <m:sSubSup>
                            <m:sSubSupPr>
                              <m:ctrlPr>
                                <a:rPr lang="de-CH" sz="2000" b="0" i="1" smtClean="0">
                                  <a:latin typeface="Cambria Math" panose="02040503050406030204" pitchFamily="18" charset="0"/>
                                </a:rPr>
                              </m:ctrlPr>
                            </m:sSubSupPr>
                            <m:e>
                              <m:r>
                                <a:rPr lang="de-CH" sz="2000" b="0" i="1" smtClean="0">
                                  <a:latin typeface="Cambria Math" panose="02040503050406030204" pitchFamily="18" charset="0"/>
                                </a:rPr>
                                <m:t>𝑇</m:t>
                              </m:r>
                            </m:e>
                            <m:sub>
                              <m:r>
                                <a:rPr lang="de-CH" sz="2000" b="0" i="1" smtClean="0">
                                  <a:latin typeface="Cambria Math" panose="02040503050406030204" pitchFamily="18" charset="0"/>
                                </a:rPr>
                                <m:t>𝐼𝑅</m:t>
                              </m:r>
                            </m:sub>
                            <m:sup>
                              <m:r>
                                <a:rPr lang="de-CH" sz="2000" b="0" i="1" smtClean="0">
                                  <a:latin typeface="Cambria Math" panose="02040503050406030204" pitchFamily="18" charset="0"/>
                                </a:rPr>
                                <m:t> </m:t>
                              </m:r>
                              <m:r>
                                <a:rPr lang="de-CH" sz="2000" b="0" i="1" smtClean="0">
                                  <a:latin typeface="Cambria Math" panose="02040503050406030204" pitchFamily="18" charset="0"/>
                                </a:rPr>
                                <m:t>𝐺</m:t>
                              </m:r>
                            </m:sup>
                          </m:sSubSup>
                        </m:oMath>
                      </m:oMathPara>
                    </a14:m>
                    <a:endParaRPr lang="de-CH" sz="2000" b="0" dirty="0"/>
                  </a:p>
                  <a:p>
                    <a:pPr algn="ctr"/>
                    <a14:m>
                      <m:oMathPara xmlns:m="http://schemas.openxmlformats.org/officeDocument/2006/math">
                        <m:oMathParaPr>
                          <m:jc m:val="center"/>
                        </m:oMathParaPr>
                        <m:oMath xmlns:m="http://schemas.openxmlformats.org/officeDocument/2006/math">
                          <m:r>
                            <a:rPr lang="de-CH" sz="1400" b="0" i="1" smtClean="0">
                              <a:latin typeface="Cambria Math" panose="02040503050406030204" pitchFamily="18" charset="0"/>
                            </a:rPr>
                            <m:t>  </m:t>
                          </m:r>
                          <m:r>
                            <a:rPr lang="de-CH" sz="1400" b="0" i="1" smtClean="0">
                              <a:latin typeface="Cambria Math" panose="02040503050406030204" pitchFamily="18" charset="0"/>
                            </a:rPr>
                            <m:t>𝑘</m:t>
                          </m:r>
                        </m:oMath>
                      </m:oMathPara>
                    </a14:m>
                    <a:endParaRPr lang="en-US" sz="2000" dirty="0"/>
                  </a:p>
                </p:txBody>
              </p:sp>
            </mc:Choice>
            <mc:Fallback xmlns="">
              <p:sp>
                <p:nvSpPr>
                  <p:cNvPr id="128" name="TextBox 127">
                    <a:extLst>
                      <a:ext uri="{FF2B5EF4-FFF2-40B4-BE49-F238E27FC236}">
                        <a16:creationId xmlns:a16="http://schemas.microsoft.com/office/drawing/2014/main" id="{EF77354C-5E51-4CA7-9BD4-3CDBD6833F67}"/>
                      </a:ext>
                    </a:extLst>
                  </p:cNvPr>
                  <p:cNvSpPr txBox="1">
                    <a:spLocks noRot="1" noChangeAspect="1" noMove="1" noResize="1" noEditPoints="1" noAdjustHandles="1" noChangeArrowheads="1" noChangeShapeType="1" noTextEdit="1"/>
                  </p:cNvSpPr>
                  <p:nvPr/>
                </p:nvSpPr>
                <p:spPr>
                  <a:xfrm>
                    <a:off x="1502874" y="4066669"/>
                    <a:ext cx="720000" cy="635687"/>
                  </a:xfrm>
                  <a:prstGeom prst="rect">
                    <a:avLst/>
                  </a:prstGeom>
                  <a:blipFill>
                    <a:blip r:embed="rId10"/>
                    <a:stretch>
                      <a:fillRect/>
                    </a:stretch>
                  </a:blipFill>
                </p:spPr>
                <p:txBody>
                  <a:bodyPr/>
                  <a:lstStyle/>
                  <a:p>
                    <a:r>
                      <a:rPr lang="en-US">
                        <a:noFill/>
                      </a:rPr>
                      <a:t> </a:t>
                    </a:r>
                  </a:p>
                </p:txBody>
              </p:sp>
            </mc:Fallback>
          </mc:AlternateContent>
          <p:sp>
            <p:nvSpPr>
              <p:cNvPr id="52" name="Oval 128">
                <a:extLst>
                  <a:ext uri="{FF2B5EF4-FFF2-40B4-BE49-F238E27FC236}">
                    <a16:creationId xmlns:a16="http://schemas.microsoft.com/office/drawing/2014/main" id="{D2B95101-D0E3-4A86-9D90-A32F8C8C1DAC}"/>
                  </a:ext>
                </a:extLst>
              </p:cNvPr>
              <p:cNvSpPr>
                <a:spLocks noChangeAspect="1"/>
              </p:cNvSpPr>
              <p:nvPr/>
            </p:nvSpPr>
            <p:spPr>
              <a:xfrm>
                <a:off x="1502874" y="4024512"/>
                <a:ext cx="720000" cy="72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cxnSp>
          <p:nvCxnSpPr>
            <p:cNvPr id="45" name="Straight Arrow Connector 129">
              <a:extLst>
                <a:ext uri="{FF2B5EF4-FFF2-40B4-BE49-F238E27FC236}">
                  <a16:creationId xmlns:a16="http://schemas.microsoft.com/office/drawing/2014/main" id="{348A89AF-C106-4641-9B63-AC7DD98DFD82}"/>
                </a:ext>
              </a:extLst>
            </p:cNvPr>
            <p:cNvCxnSpPr>
              <a:cxnSpLocks/>
              <a:stCxn id="32" idx="3"/>
              <a:endCxn id="52" idx="2"/>
            </p:cNvCxnSpPr>
            <p:nvPr/>
          </p:nvCxnSpPr>
          <p:spPr>
            <a:xfrm flipV="1">
              <a:off x="6060068" y="4053043"/>
              <a:ext cx="180898" cy="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138">
              <a:extLst>
                <a:ext uri="{FF2B5EF4-FFF2-40B4-BE49-F238E27FC236}">
                  <a16:creationId xmlns:a16="http://schemas.microsoft.com/office/drawing/2014/main" id="{5B631704-F54E-4936-95D0-C53CF6493CDE}"/>
                </a:ext>
              </a:extLst>
            </p:cNvPr>
            <p:cNvSpPr txBox="1"/>
            <p:nvPr/>
          </p:nvSpPr>
          <p:spPr>
            <a:xfrm>
              <a:off x="7155919" y="3960712"/>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600" dirty="0">
                <a:solidFill>
                  <a:schemeClr val="bg1"/>
                </a:solidFill>
                <a:latin typeface="Cambria" panose="02040503050406030204" pitchFamily="18" charset="0"/>
                <a:ea typeface="Cambria" panose="02040503050406030204" pitchFamily="18" charset="0"/>
              </a:endParaRPr>
            </a:p>
          </p:txBody>
        </p:sp>
        <p:cxnSp>
          <p:nvCxnSpPr>
            <p:cNvPr id="47" name="Straight Arrow Connector 139">
              <a:extLst>
                <a:ext uri="{FF2B5EF4-FFF2-40B4-BE49-F238E27FC236}">
                  <a16:creationId xmlns:a16="http://schemas.microsoft.com/office/drawing/2014/main" id="{6BFCD947-C4C4-4C76-8BAC-6FBFCACCF4A3}"/>
                </a:ext>
              </a:extLst>
            </p:cNvPr>
            <p:cNvCxnSpPr>
              <a:cxnSpLocks/>
              <a:stCxn id="52" idx="6"/>
              <a:endCxn id="46" idx="1"/>
            </p:cNvCxnSpPr>
            <p:nvPr/>
          </p:nvCxnSpPr>
          <p:spPr>
            <a:xfrm>
              <a:off x="6960966" y="4053043"/>
              <a:ext cx="194953" cy="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140">
              <a:extLst>
                <a:ext uri="{FF2B5EF4-FFF2-40B4-BE49-F238E27FC236}">
                  <a16:creationId xmlns:a16="http://schemas.microsoft.com/office/drawing/2014/main" id="{F0720F8A-22B7-4EF1-AEDB-E38273314552}"/>
                </a:ext>
              </a:extLst>
            </p:cNvPr>
            <p:cNvCxnSpPr>
              <a:cxnSpLocks/>
              <a:stCxn id="46" idx="3"/>
              <a:endCxn id="56" idx="2"/>
            </p:cNvCxnSpPr>
            <p:nvPr/>
          </p:nvCxnSpPr>
          <p:spPr>
            <a:xfrm flipV="1">
              <a:off x="7515919" y="4043992"/>
              <a:ext cx="184550" cy="9053"/>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151">
              <a:extLst>
                <a:ext uri="{FF2B5EF4-FFF2-40B4-BE49-F238E27FC236}">
                  <a16:creationId xmlns:a16="http://schemas.microsoft.com/office/drawing/2014/main" id="{E536D5EA-2952-44E3-A4CD-6EBB206C10A8}"/>
                </a:ext>
              </a:extLst>
            </p:cNvPr>
            <p:cNvCxnSpPr>
              <a:cxnSpLocks/>
            </p:cNvCxnSpPr>
            <p:nvPr/>
          </p:nvCxnSpPr>
          <p:spPr>
            <a:xfrm flipH="1">
              <a:off x="6807563" y="4306366"/>
              <a:ext cx="995633" cy="691020"/>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0" name="Oval 152">
              <a:extLst>
                <a:ext uri="{FF2B5EF4-FFF2-40B4-BE49-F238E27FC236}">
                  <a16:creationId xmlns:a16="http://schemas.microsoft.com/office/drawing/2014/main" id="{20AC0D44-9B25-4432-8060-D855D43DB240}"/>
                </a:ext>
              </a:extLst>
            </p:cNvPr>
            <p:cNvSpPr>
              <a:spLocks noChangeAspect="1"/>
            </p:cNvSpPr>
            <p:nvPr/>
          </p:nvSpPr>
          <p:spPr>
            <a:xfrm flipH="1">
              <a:off x="7233379" y="4594389"/>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2883357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25788"/>
          </a:xfrm>
        </p:spPr>
        <p:txBody>
          <a:bodyPr/>
          <a:lstStyle/>
          <a:p>
            <a:pPr marL="0" indent="0">
              <a:buNone/>
            </a:pPr>
            <a:r>
              <a:rPr lang="en-US" sz="2000" dirty="0"/>
              <a:t>Step 1: Sequential within-modality SURF matches to get feature tracks</a:t>
            </a:r>
          </a:p>
          <a:p>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26</a:t>
            </a:fld>
            <a:endParaRPr lang="de-DE" dirty="0"/>
          </a:p>
        </p:txBody>
      </p:sp>
      <p:sp>
        <p:nvSpPr>
          <p:cNvPr id="6" name="Titel 5"/>
          <p:cNvSpPr>
            <a:spLocks noGrp="1"/>
          </p:cNvSpPr>
          <p:nvPr>
            <p:ph type="title"/>
          </p:nvPr>
        </p:nvSpPr>
        <p:spPr/>
        <p:txBody>
          <a:bodyPr/>
          <a:lstStyle/>
          <a:p>
            <a:r>
              <a:rPr lang="en-US" sz="1400" dirty="0">
                <a:solidFill>
                  <a:prstClr val="black"/>
                </a:solidFill>
              </a:rPr>
              <a:t>Phase 1 | Pose Graph Optimization </a:t>
            </a:r>
            <a:br>
              <a:rPr lang="en-US" sz="1400" dirty="0">
                <a:solidFill>
                  <a:prstClr val="black"/>
                </a:solidFill>
              </a:rPr>
            </a:br>
            <a:r>
              <a:rPr lang="en-GB" dirty="0"/>
              <a:t>Landmark Triangulation using SURF and LGHD</a:t>
            </a:r>
          </a:p>
        </p:txBody>
      </p:sp>
      <p:pic>
        <p:nvPicPr>
          <p:cNvPr id="8" name="Grafik 7">
            <a:extLst>
              <a:ext uri="{FF2B5EF4-FFF2-40B4-BE49-F238E27FC236}">
                <a16:creationId xmlns:a16="http://schemas.microsoft.com/office/drawing/2014/main" id="{C84DD0FE-A2E4-4E62-92D0-BD018EA70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7279" y="2329217"/>
            <a:ext cx="5729443" cy="1800000"/>
          </a:xfrm>
          <a:prstGeom prst="rect">
            <a:avLst/>
          </a:prstGeom>
        </p:spPr>
      </p:pic>
      <p:pic>
        <p:nvPicPr>
          <p:cNvPr id="11" name="Grafik 10">
            <a:extLst>
              <a:ext uri="{FF2B5EF4-FFF2-40B4-BE49-F238E27FC236}">
                <a16:creationId xmlns:a16="http://schemas.microsoft.com/office/drawing/2014/main" id="{59D891CF-0B75-4261-AC63-BF5E68F953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2000" y="4392838"/>
            <a:ext cx="4500000" cy="1800000"/>
          </a:xfrm>
          <a:prstGeom prst="rect">
            <a:avLst/>
          </a:prstGeom>
        </p:spPr>
      </p:pic>
    </p:spTree>
    <p:extLst>
      <p:ext uri="{BB962C8B-B14F-4D97-AF65-F5344CB8AC3E}">
        <p14:creationId xmlns:p14="http://schemas.microsoft.com/office/powerpoint/2010/main" val="511994481"/>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25788"/>
          </a:xfrm>
        </p:spPr>
        <p:txBody>
          <a:bodyPr/>
          <a:lstStyle/>
          <a:p>
            <a:pPr marL="0" indent="0">
              <a:buNone/>
            </a:pPr>
            <a:r>
              <a:rPr lang="en-US" sz="2000" dirty="0"/>
              <a:t>Step 2: Triangulate 3D landmarks from tracks and optimize with GTSAM</a:t>
            </a:r>
          </a:p>
          <a:p>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27</a:t>
            </a:fld>
            <a:endParaRPr lang="de-DE" dirty="0"/>
          </a:p>
        </p:txBody>
      </p:sp>
      <p:sp>
        <p:nvSpPr>
          <p:cNvPr id="6" name="Titel 5"/>
          <p:cNvSpPr>
            <a:spLocks noGrp="1"/>
          </p:cNvSpPr>
          <p:nvPr>
            <p:ph type="title"/>
          </p:nvPr>
        </p:nvSpPr>
        <p:spPr/>
        <p:txBody>
          <a:bodyPr/>
          <a:lstStyle/>
          <a:p>
            <a:r>
              <a:rPr lang="en-US" sz="1400" dirty="0">
                <a:solidFill>
                  <a:prstClr val="black"/>
                </a:solidFill>
              </a:rPr>
              <a:t>Phase 1 | Pose Graph Optimization </a:t>
            </a:r>
            <a:br>
              <a:rPr lang="en-US" sz="1400" dirty="0">
                <a:solidFill>
                  <a:prstClr val="black"/>
                </a:solidFill>
              </a:rPr>
            </a:br>
            <a:r>
              <a:rPr lang="en-GB" dirty="0"/>
              <a:t>Landmark Triangulation using SURF and LGHD</a:t>
            </a:r>
          </a:p>
        </p:txBody>
      </p:sp>
      <p:pic>
        <p:nvPicPr>
          <p:cNvPr id="9" name="Grafik 8">
            <a:extLst>
              <a:ext uri="{FF2B5EF4-FFF2-40B4-BE49-F238E27FC236}">
                <a16:creationId xmlns:a16="http://schemas.microsoft.com/office/drawing/2014/main" id="{74C1A3C4-0A9C-47DA-8049-4B6B4504D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00" y="2474056"/>
            <a:ext cx="7680000" cy="2880000"/>
          </a:xfrm>
          <a:prstGeom prst="rect">
            <a:avLst/>
          </a:prstGeom>
        </p:spPr>
      </p:pic>
    </p:spTree>
    <p:extLst>
      <p:ext uri="{BB962C8B-B14F-4D97-AF65-F5344CB8AC3E}">
        <p14:creationId xmlns:p14="http://schemas.microsoft.com/office/powerpoint/2010/main" val="145139636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25788"/>
          </a:xfrm>
        </p:spPr>
        <p:txBody>
          <a:bodyPr/>
          <a:lstStyle/>
          <a:p>
            <a:pPr marL="0" indent="0">
              <a:buNone/>
            </a:pPr>
            <a:r>
              <a:rPr lang="en-US" sz="2000" dirty="0"/>
              <a:t>Step 3: Rectify reprojection errors by matching landmarks across spectra</a:t>
            </a:r>
          </a:p>
          <a:p>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28</a:t>
            </a:fld>
            <a:endParaRPr lang="de-DE" dirty="0"/>
          </a:p>
        </p:txBody>
      </p:sp>
      <p:sp>
        <p:nvSpPr>
          <p:cNvPr id="6" name="Titel 5"/>
          <p:cNvSpPr>
            <a:spLocks noGrp="1"/>
          </p:cNvSpPr>
          <p:nvPr>
            <p:ph type="title"/>
          </p:nvPr>
        </p:nvSpPr>
        <p:spPr/>
        <p:txBody>
          <a:bodyPr/>
          <a:lstStyle/>
          <a:p>
            <a:r>
              <a:rPr lang="en-US" sz="1400" dirty="0">
                <a:solidFill>
                  <a:prstClr val="black"/>
                </a:solidFill>
              </a:rPr>
              <a:t>Phase 1 | Pose Graph Optimization </a:t>
            </a:r>
            <a:br>
              <a:rPr lang="en-US" sz="1400" dirty="0">
                <a:solidFill>
                  <a:prstClr val="black"/>
                </a:solidFill>
              </a:rPr>
            </a:br>
            <a:r>
              <a:rPr lang="en-GB" dirty="0"/>
              <a:t>Landmark Triangulation using SURF and LGHD</a:t>
            </a:r>
          </a:p>
        </p:txBody>
      </p:sp>
      <p:pic>
        <p:nvPicPr>
          <p:cNvPr id="8" name="Grafik 7">
            <a:extLst>
              <a:ext uri="{FF2B5EF4-FFF2-40B4-BE49-F238E27FC236}">
                <a16:creationId xmlns:a16="http://schemas.microsoft.com/office/drawing/2014/main" id="{7A55381F-A468-4D60-9B25-6C9934813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01" y="2474056"/>
            <a:ext cx="7680000" cy="2880000"/>
          </a:xfrm>
          <a:prstGeom prst="rect">
            <a:avLst/>
          </a:prstGeom>
        </p:spPr>
      </p:pic>
    </p:spTree>
    <p:extLst>
      <p:ext uri="{BB962C8B-B14F-4D97-AF65-F5344CB8AC3E}">
        <p14:creationId xmlns:p14="http://schemas.microsoft.com/office/powerpoint/2010/main" val="3590037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25788"/>
          </a:xfrm>
        </p:spPr>
        <p:txBody>
          <a:bodyPr/>
          <a:lstStyle/>
          <a:p>
            <a:pPr marL="0" indent="0">
              <a:buNone/>
            </a:pPr>
            <a:r>
              <a:rPr lang="en-US" sz="2000" dirty="0"/>
              <a:t>Generated aligned orthomosaics for both spectra (preliminary)</a:t>
            </a:r>
          </a:p>
          <a:p>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29</a:t>
            </a:fld>
            <a:endParaRPr lang="de-DE" dirty="0"/>
          </a:p>
        </p:txBody>
      </p:sp>
      <p:sp>
        <p:nvSpPr>
          <p:cNvPr id="6" name="Titel 5"/>
          <p:cNvSpPr>
            <a:spLocks noGrp="1"/>
          </p:cNvSpPr>
          <p:nvPr>
            <p:ph type="title"/>
          </p:nvPr>
        </p:nvSpPr>
        <p:spPr/>
        <p:txBody>
          <a:bodyPr/>
          <a:lstStyle/>
          <a:p>
            <a:r>
              <a:rPr lang="en-US" sz="1400" dirty="0">
                <a:solidFill>
                  <a:prstClr val="black"/>
                </a:solidFill>
              </a:rPr>
              <a:t>Phase 1 | Pose Graph Optimization </a:t>
            </a:r>
            <a:br>
              <a:rPr lang="en-US" sz="1400" dirty="0">
                <a:solidFill>
                  <a:prstClr val="black"/>
                </a:solidFill>
              </a:rPr>
            </a:br>
            <a:r>
              <a:rPr lang="en-GB" dirty="0"/>
              <a:t>Landmark Triangulation using SURF and LGHD</a:t>
            </a:r>
          </a:p>
        </p:txBody>
      </p:sp>
      <p:pic>
        <p:nvPicPr>
          <p:cNvPr id="11" name="Grafik 10">
            <a:extLst>
              <a:ext uri="{FF2B5EF4-FFF2-40B4-BE49-F238E27FC236}">
                <a16:creationId xmlns:a16="http://schemas.microsoft.com/office/drawing/2014/main" id="{1B9C3FD6-BCED-4923-ADA5-48255DEDDF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2001" y="2232838"/>
            <a:ext cx="3960000" cy="3960000"/>
          </a:xfrm>
          <a:prstGeom prst="rect">
            <a:avLst/>
          </a:prstGeom>
        </p:spPr>
      </p:pic>
    </p:spTree>
    <p:extLst>
      <p:ext uri="{BB962C8B-B14F-4D97-AF65-F5344CB8AC3E}">
        <p14:creationId xmlns:p14="http://schemas.microsoft.com/office/powerpoint/2010/main" val="421016186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Gebäude, Ziegelstein, Wand enthält.&#10;&#10;Automatisch generierte Beschreibung">
            <a:extLst>
              <a:ext uri="{FF2B5EF4-FFF2-40B4-BE49-F238E27FC236}">
                <a16:creationId xmlns:a16="http://schemas.microsoft.com/office/drawing/2014/main" id="{5DB03C95-2214-468D-B7B4-00984D449F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649" y="2423193"/>
            <a:ext cx="3840000" cy="2880000"/>
          </a:xfrm>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a:t>
            </a:fld>
            <a:endParaRPr lang="de-DE" dirty="0"/>
          </a:p>
        </p:txBody>
      </p:sp>
      <p:sp>
        <p:nvSpPr>
          <p:cNvPr id="6" name="Titel 5"/>
          <p:cNvSpPr>
            <a:spLocks noGrp="1"/>
          </p:cNvSpPr>
          <p:nvPr>
            <p:ph type="title"/>
          </p:nvPr>
        </p:nvSpPr>
        <p:spPr/>
        <p:txBody>
          <a:bodyPr/>
          <a:lstStyle/>
          <a:p>
            <a:r>
              <a:rPr lang="en-US" sz="1400" dirty="0">
                <a:solidFill>
                  <a:prstClr val="black"/>
                </a:solidFill>
              </a:rPr>
              <a:t>Introduction</a:t>
            </a:r>
            <a:br>
              <a:rPr lang="en-US" noProof="0" dirty="0"/>
            </a:br>
            <a:r>
              <a:rPr lang="en-US" noProof="0" dirty="0"/>
              <a:t>Challenges – Example 1</a:t>
            </a:r>
          </a:p>
        </p:txBody>
      </p:sp>
      <p:pic>
        <p:nvPicPr>
          <p:cNvPr id="10" name="Grafik 9" descr="Ein Bild, das drinnen, Tisch enthält.&#10;&#10;Automatisch generierte Beschreibung">
            <a:extLst>
              <a:ext uri="{FF2B5EF4-FFF2-40B4-BE49-F238E27FC236}">
                <a16:creationId xmlns:a16="http://schemas.microsoft.com/office/drawing/2014/main" id="{5DCE2D9B-D6A4-4D30-B664-A7DCB7A1AF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351" y="2423193"/>
            <a:ext cx="3600000" cy="2880000"/>
          </a:xfrm>
          <a:prstGeom prst="rect">
            <a:avLst/>
          </a:prstGeom>
        </p:spPr>
      </p:pic>
      <p:grpSp>
        <p:nvGrpSpPr>
          <p:cNvPr id="17" name="Gruppieren 16">
            <a:extLst>
              <a:ext uri="{FF2B5EF4-FFF2-40B4-BE49-F238E27FC236}">
                <a16:creationId xmlns:a16="http://schemas.microsoft.com/office/drawing/2014/main" id="{FEB3100C-4312-4326-A64A-40115EBAF102}"/>
              </a:ext>
            </a:extLst>
          </p:cNvPr>
          <p:cNvGrpSpPr/>
          <p:nvPr/>
        </p:nvGrpSpPr>
        <p:grpSpPr>
          <a:xfrm>
            <a:off x="1600200" y="4911407"/>
            <a:ext cx="4331368" cy="1087263"/>
            <a:chOff x="1600200" y="4911407"/>
            <a:chExt cx="4331368" cy="1087263"/>
          </a:xfrm>
        </p:grpSpPr>
        <p:sp>
          <p:nvSpPr>
            <p:cNvPr id="11" name="Textfeld 10">
              <a:extLst>
                <a:ext uri="{FF2B5EF4-FFF2-40B4-BE49-F238E27FC236}">
                  <a16:creationId xmlns:a16="http://schemas.microsoft.com/office/drawing/2014/main" id="{A4B2A354-55E7-4C47-B8F7-0CAAD5B33965}"/>
                </a:ext>
              </a:extLst>
            </p:cNvPr>
            <p:cNvSpPr txBox="1"/>
            <p:nvPr/>
          </p:nvSpPr>
          <p:spPr>
            <a:xfrm>
              <a:off x="3860554" y="5690893"/>
              <a:ext cx="1422893" cy="307777"/>
            </a:xfrm>
            <a:prstGeom prst="rect">
              <a:avLst/>
            </a:prstGeom>
            <a:noFill/>
            <a:ln w="28575">
              <a:solidFill>
                <a:srgbClr val="72791C"/>
              </a:solidFill>
            </a:ln>
          </p:spPr>
          <p:txBody>
            <a:bodyPr wrap="square" rtlCol="0">
              <a:spAutoFit/>
            </a:bodyPr>
            <a:lstStyle/>
            <a:p>
              <a:pPr algn="ctr"/>
              <a:r>
                <a:rPr lang="en-US" sz="1400" dirty="0"/>
                <a:t>Loss of texture</a:t>
              </a:r>
            </a:p>
          </p:txBody>
        </p:sp>
        <p:cxnSp>
          <p:nvCxnSpPr>
            <p:cNvPr id="13" name="Gerade Verbindung mit Pfeil 12">
              <a:extLst>
                <a:ext uri="{FF2B5EF4-FFF2-40B4-BE49-F238E27FC236}">
                  <a16:creationId xmlns:a16="http://schemas.microsoft.com/office/drawing/2014/main" id="{B55DB682-C50C-425A-9E99-BF8DA77AD0B0}"/>
                </a:ext>
              </a:extLst>
            </p:cNvPr>
            <p:cNvCxnSpPr>
              <a:stCxn id="11" idx="1"/>
            </p:cNvCxnSpPr>
            <p:nvPr/>
          </p:nvCxnSpPr>
          <p:spPr>
            <a:xfrm flipH="1" flipV="1">
              <a:off x="1600200" y="5065295"/>
              <a:ext cx="2260354" cy="779487"/>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4" name="Gerade Verbindung mit Pfeil 13">
              <a:extLst>
                <a:ext uri="{FF2B5EF4-FFF2-40B4-BE49-F238E27FC236}">
                  <a16:creationId xmlns:a16="http://schemas.microsoft.com/office/drawing/2014/main" id="{C2507CB0-75F2-4135-B14F-A0EB56C3BB08}"/>
                </a:ext>
              </a:extLst>
            </p:cNvPr>
            <p:cNvCxnSpPr>
              <a:cxnSpLocks/>
              <a:stCxn id="11" idx="3"/>
            </p:cNvCxnSpPr>
            <p:nvPr/>
          </p:nvCxnSpPr>
          <p:spPr>
            <a:xfrm flipV="1">
              <a:off x="5283447" y="4911407"/>
              <a:ext cx="648121" cy="933375"/>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grpSp>
      <p:sp>
        <p:nvSpPr>
          <p:cNvPr id="12" name="Textfeld 11">
            <a:extLst>
              <a:ext uri="{FF2B5EF4-FFF2-40B4-BE49-F238E27FC236}">
                <a16:creationId xmlns:a16="http://schemas.microsoft.com/office/drawing/2014/main" id="{692A55AA-A5D9-47AE-9F3B-0A13806BCCBE}"/>
              </a:ext>
            </a:extLst>
          </p:cNvPr>
          <p:cNvSpPr txBox="1"/>
          <p:nvPr/>
        </p:nvSpPr>
        <p:spPr>
          <a:xfrm>
            <a:off x="517649" y="5303193"/>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5" name="Textfeld 14">
            <a:extLst>
              <a:ext uri="{FF2B5EF4-FFF2-40B4-BE49-F238E27FC236}">
                <a16:creationId xmlns:a16="http://schemas.microsoft.com/office/drawing/2014/main" id="{5F9D2A85-5D27-437B-A2EE-211EEF5E8B29}"/>
              </a:ext>
            </a:extLst>
          </p:cNvPr>
          <p:cNvSpPr txBox="1"/>
          <p:nvPr/>
        </p:nvSpPr>
        <p:spPr>
          <a:xfrm>
            <a:off x="7896679" y="5303193"/>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331841592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a:extLst>
              <a:ext uri="{FF2B5EF4-FFF2-40B4-BE49-F238E27FC236}">
                <a16:creationId xmlns:a16="http://schemas.microsoft.com/office/drawing/2014/main" id="{7F047923-6AE5-4012-81F8-37F5EDE7E982}"/>
              </a:ext>
            </a:extLst>
          </p:cNvPr>
          <p:cNvSpPr>
            <a:spLocks noGrp="1"/>
          </p:cNvSpPr>
          <p:nvPr>
            <p:ph idx="1"/>
          </p:nvPr>
        </p:nvSpPr>
        <p:spPr/>
        <p:txBody>
          <a:bodyPr/>
          <a:lstStyle/>
          <a:p>
            <a:pPr marL="0" indent="0">
              <a:buNone/>
            </a:pPr>
            <a:r>
              <a:rPr lang="en-US" dirty="0"/>
              <a:t>Implemented and tested 3 methods to generate ground-truth</a:t>
            </a:r>
            <a:endParaRPr lang="en-US" sz="2000" dirty="0"/>
          </a:p>
          <a:p>
            <a:pPr marL="0" indent="0">
              <a:buNone/>
            </a:pPr>
            <a:endParaRPr lang="en-US" dirty="0"/>
          </a:p>
          <a:p>
            <a:pPr marL="0" indent="0">
              <a:buNone/>
            </a:pPr>
            <a:endParaRPr lang="en-US" dirty="0"/>
          </a:p>
          <a:p>
            <a:pPr marL="0" indent="0">
              <a:buNone/>
            </a:pPr>
            <a:r>
              <a:rPr lang="en-US" dirty="0"/>
              <a:t>Remaining steps until report deadline:</a:t>
            </a:r>
          </a:p>
          <a:p>
            <a:r>
              <a:rPr lang="en-US" sz="2000" dirty="0"/>
              <a:t>Data augmentation on registered maps (rendering)</a:t>
            </a:r>
          </a:p>
          <a:p>
            <a:r>
              <a:rPr lang="en-US" sz="2000" dirty="0"/>
              <a:t>Apply Pix4Dmapper to newest data recorded (higher overlap)</a:t>
            </a:r>
          </a:p>
          <a:p>
            <a:endParaRPr lang="en-US" sz="2000" dirty="0"/>
          </a:p>
          <a:p>
            <a:endParaRPr lang="en-US" sz="2000" dirty="0"/>
          </a:p>
          <a:p>
            <a:pPr marL="0" indent="0">
              <a:buNone/>
            </a:pPr>
            <a:r>
              <a:rPr lang="en-US" dirty="0"/>
              <a:t>Long-term improvements:</a:t>
            </a:r>
          </a:p>
          <a:p>
            <a:r>
              <a:rPr lang="en-US" sz="2000" dirty="0"/>
              <a:t>Cross-spectral matching based on Mutual Information</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30</a:t>
            </a:fld>
            <a:endParaRPr lang="de-DE" dirty="0"/>
          </a:p>
        </p:txBody>
      </p:sp>
      <p:sp>
        <p:nvSpPr>
          <p:cNvPr id="6" name="Titel 5"/>
          <p:cNvSpPr>
            <a:spLocks noGrp="1"/>
          </p:cNvSpPr>
          <p:nvPr>
            <p:ph type="title"/>
          </p:nvPr>
        </p:nvSpPr>
        <p:spPr/>
        <p:txBody>
          <a:bodyPr/>
          <a:lstStyle/>
          <a:p>
            <a:r>
              <a:rPr lang="en-US" sz="1400" dirty="0"/>
              <a:t>Phase 1</a:t>
            </a:r>
            <a:br>
              <a:rPr lang="en-US" dirty="0"/>
            </a:br>
            <a:r>
              <a:rPr lang="en-US" dirty="0"/>
              <a:t>Conclusion </a:t>
            </a:r>
            <a:r>
              <a:rPr lang="en-US" noProof="0" dirty="0"/>
              <a:t>and Future Work</a:t>
            </a:r>
          </a:p>
        </p:txBody>
      </p:sp>
    </p:spTree>
    <p:extLst>
      <p:ext uri="{BB962C8B-B14F-4D97-AF65-F5344CB8AC3E}">
        <p14:creationId xmlns:p14="http://schemas.microsoft.com/office/powerpoint/2010/main" val="10735433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44838"/>
          </a:xfrm>
        </p:spPr>
        <p:txBody>
          <a:bodyPr/>
          <a:lstStyle/>
          <a:p>
            <a:pPr marL="0" indent="0">
              <a:buNone/>
            </a:pPr>
            <a:r>
              <a:rPr lang="en-US" sz="2000" noProof="0" dirty="0"/>
              <a:t>WARM (UAV imagery)</a:t>
            </a:r>
          </a:p>
          <a:p>
            <a:pPr marL="0" indent="0" algn="r">
              <a:buNone/>
            </a:pPr>
            <a:r>
              <a:rPr lang="en-US" sz="2000" dirty="0"/>
              <a:t>~1‘000 samples</a:t>
            </a:r>
            <a:endParaRPr lang="en-US" sz="200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31</a:t>
            </a:fld>
            <a:endParaRPr lang="de-DE" dirty="0"/>
          </a:p>
        </p:txBody>
      </p:sp>
      <p:sp>
        <p:nvSpPr>
          <p:cNvPr id="6" name="Titel 5"/>
          <p:cNvSpPr>
            <a:spLocks noGrp="1"/>
          </p:cNvSpPr>
          <p:nvPr>
            <p:ph type="title"/>
          </p:nvPr>
        </p:nvSpPr>
        <p:spPr/>
        <p:txBody>
          <a:bodyPr/>
          <a:lstStyle/>
          <a:p>
            <a:r>
              <a:rPr lang="en-US" sz="1400" dirty="0">
                <a:solidFill>
                  <a:prstClr val="black"/>
                </a:solidFill>
              </a:rPr>
              <a:t>Phase 1</a:t>
            </a:r>
            <a:br>
              <a:rPr lang="en-US" dirty="0">
                <a:solidFill>
                  <a:prstClr val="black"/>
                </a:solidFill>
              </a:rPr>
            </a:br>
            <a:r>
              <a:rPr lang="en-US" dirty="0">
                <a:solidFill>
                  <a:prstClr val="black"/>
                </a:solidFill>
              </a:rPr>
              <a:t>Generated Ground-Truth and other Datasets</a:t>
            </a:r>
            <a:endParaRPr lang="en-US" noProof="0" dirty="0"/>
          </a:p>
        </p:txBody>
      </p:sp>
      <p:grpSp>
        <p:nvGrpSpPr>
          <p:cNvPr id="8" name="Gruppieren 7">
            <a:extLst>
              <a:ext uri="{FF2B5EF4-FFF2-40B4-BE49-F238E27FC236}">
                <a16:creationId xmlns:a16="http://schemas.microsoft.com/office/drawing/2014/main" id="{316768EC-FCF4-40D1-8587-2C36B273CA7D}"/>
              </a:ext>
            </a:extLst>
          </p:cNvPr>
          <p:cNvGrpSpPr/>
          <p:nvPr/>
        </p:nvGrpSpPr>
        <p:grpSpPr>
          <a:xfrm>
            <a:off x="1217625" y="2663581"/>
            <a:ext cx="6720000" cy="2520000"/>
            <a:chOff x="1625600" y="2820838"/>
            <a:chExt cx="6720000" cy="2520000"/>
          </a:xfrm>
        </p:grpSpPr>
        <p:pic>
          <p:nvPicPr>
            <p:cNvPr id="9" name="Grafik 8">
              <a:extLst>
                <a:ext uri="{FF2B5EF4-FFF2-40B4-BE49-F238E27FC236}">
                  <a16:creationId xmlns:a16="http://schemas.microsoft.com/office/drawing/2014/main" id="{A3FA3509-6C96-4B3D-A3B4-EDC6C52D3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820838"/>
              <a:ext cx="3360000" cy="2520000"/>
            </a:xfrm>
            <a:prstGeom prst="rect">
              <a:avLst/>
            </a:prstGeom>
          </p:spPr>
        </p:pic>
        <p:pic>
          <p:nvPicPr>
            <p:cNvPr id="10" name="Grafik 9">
              <a:extLst>
                <a:ext uri="{FF2B5EF4-FFF2-40B4-BE49-F238E27FC236}">
                  <a16:creationId xmlns:a16="http://schemas.microsoft.com/office/drawing/2014/main" id="{61AF1F6C-7333-4C7C-A1B6-7BCF94965F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5600" y="2820838"/>
              <a:ext cx="3360000" cy="2520000"/>
            </a:xfrm>
            <a:prstGeom prst="rect">
              <a:avLst/>
            </a:prstGeom>
          </p:spPr>
        </p:pic>
      </p:grpSp>
    </p:spTree>
    <p:extLst>
      <p:ext uri="{BB962C8B-B14F-4D97-AF65-F5344CB8AC3E}">
        <p14:creationId xmlns:p14="http://schemas.microsoft.com/office/powerpoint/2010/main" val="25272914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44838"/>
          </a:xfrm>
        </p:spPr>
        <p:txBody>
          <a:bodyPr/>
          <a:lstStyle/>
          <a:p>
            <a:pPr marL="0" indent="0">
              <a:buNone/>
            </a:pPr>
            <a:r>
              <a:rPr lang="en-US" sz="2000" dirty="0"/>
              <a:t>ICIP </a:t>
            </a:r>
            <a:r>
              <a:rPr lang="en-US" sz="2000" baseline="30000" dirty="0"/>
              <a:t>[2] </a:t>
            </a:r>
            <a:r>
              <a:rPr lang="en-US" sz="2000" dirty="0"/>
              <a:t>&amp; EOH </a:t>
            </a:r>
            <a:r>
              <a:rPr lang="en-US" sz="2000" baseline="30000" dirty="0"/>
              <a:t>[4]</a:t>
            </a:r>
            <a:endParaRPr lang="en-US" sz="2000" dirty="0"/>
          </a:p>
          <a:p>
            <a:pPr marL="0" indent="0" algn="r">
              <a:buNone/>
            </a:pPr>
            <a:r>
              <a:rPr lang="en-US" sz="2000" dirty="0"/>
              <a:t>~300 samples</a:t>
            </a:r>
          </a:p>
          <a:p>
            <a:pPr marL="0" indent="0">
              <a:buNone/>
            </a:pPr>
            <a:endParaRPr lang="en-US" sz="2000" baseline="30000" dirty="0"/>
          </a:p>
          <a:p>
            <a:pPr marL="361950" lvl="1" indent="0">
              <a:buNone/>
            </a:pPr>
            <a:endParaRPr lang="en-US" sz="180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32</a:t>
            </a:fld>
            <a:endParaRPr lang="de-DE" dirty="0"/>
          </a:p>
        </p:txBody>
      </p:sp>
      <p:sp>
        <p:nvSpPr>
          <p:cNvPr id="6" name="Titel 5"/>
          <p:cNvSpPr>
            <a:spLocks noGrp="1"/>
          </p:cNvSpPr>
          <p:nvPr>
            <p:ph type="title"/>
          </p:nvPr>
        </p:nvSpPr>
        <p:spPr/>
        <p:txBody>
          <a:bodyPr/>
          <a:lstStyle/>
          <a:p>
            <a:r>
              <a:rPr lang="en-US" sz="1400" dirty="0"/>
              <a:t>Phase 1</a:t>
            </a:r>
            <a:br>
              <a:rPr lang="en-US" dirty="0"/>
            </a:br>
            <a:r>
              <a:rPr lang="en-US" dirty="0"/>
              <a:t>Generated Ground-Truth and other Datasets</a:t>
            </a:r>
            <a:endParaRPr lang="en-US" noProof="0" dirty="0"/>
          </a:p>
        </p:txBody>
      </p:sp>
      <p:sp>
        <p:nvSpPr>
          <p:cNvPr id="59" name="TextBox 7">
            <a:extLst>
              <a:ext uri="{FF2B5EF4-FFF2-40B4-BE49-F238E27FC236}">
                <a16:creationId xmlns:a16="http://schemas.microsoft.com/office/drawing/2014/main" id="{BA3A141C-1D69-4A04-B9D3-98983B0135F0}"/>
              </a:ext>
            </a:extLst>
          </p:cNvPr>
          <p:cNvSpPr txBox="1"/>
          <p:nvPr/>
        </p:nvSpPr>
        <p:spPr>
          <a:xfrm>
            <a:off x="323851" y="5754728"/>
            <a:ext cx="8496300" cy="553998"/>
          </a:xfrm>
          <a:prstGeom prst="rect">
            <a:avLst/>
          </a:prstGeom>
          <a:noFill/>
        </p:spPr>
        <p:txBody>
          <a:bodyPr wrap="square" rtlCol="0">
            <a:spAutoFit/>
          </a:bodyPr>
          <a:lstStyle/>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a:p>
            <a:r>
              <a:rPr lang="en-US" sz="1000" dirty="0">
                <a:solidFill>
                  <a:schemeClr val="bg1">
                    <a:lumMod val="75000"/>
                  </a:schemeClr>
                </a:solidFill>
              </a:rPr>
              <a:t>[4]</a:t>
            </a:r>
            <a:r>
              <a:rPr lang="en-US" sz="1000" i="1" dirty="0">
                <a:solidFill>
                  <a:schemeClr val="bg1">
                    <a:lumMod val="75000"/>
                  </a:schemeClr>
                </a:solidFill>
              </a:rPr>
              <a:t>: C. A. Aguilera, F. Barrera, F. Lumbreras, A. D Sappa, R. Toledo, “Cross-spectral Image Feature Points”, Sensors, 2012</a:t>
            </a:r>
          </a:p>
        </p:txBody>
      </p:sp>
      <p:grpSp>
        <p:nvGrpSpPr>
          <p:cNvPr id="8" name="Gruppieren 7">
            <a:extLst>
              <a:ext uri="{FF2B5EF4-FFF2-40B4-BE49-F238E27FC236}">
                <a16:creationId xmlns:a16="http://schemas.microsoft.com/office/drawing/2014/main" id="{9607F7BC-4300-435D-A372-B5798DC8A89A}"/>
              </a:ext>
            </a:extLst>
          </p:cNvPr>
          <p:cNvGrpSpPr/>
          <p:nvPr/>
        </p:nvGrpSpPr>
        <p:grpSpPr>
          <a:xfrm>
            <a:off x="835852" y="2663581"/>
            <a:ext cx="7472295" cy="2520000"/>
            <a:chOff x="845088" y="2762882"/>
            <a:chExt cx="7472295" cy="2520000"/>
          </a:xfrm>
        </p:grpSpPr>
        <p:pic>
          <p:nvPicPr>
            <p:cNvPr id="9" name="Grafik 8" descr="Ein Bild, das Gebäude, drinnen enthält.&#10;&#10;Automatisch generierte Beschreibung">
              <a:extLst>
                <a:ext uri="{FF2B5EF4-FFF2-40B4-BE49-F238E27FC236}">
                  <a16:creationId xmlns:a16="http://schemas.microsoft.com/office/drawing/2014/main" id="{A4159325-EFDD-491E-941A-115B2DFA27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88" y="2762882"/>
              <a:ext cx="3736149" cy="2520000"/>
            </a:xfrm>
            <a:prstGeom prst="rect">
              <a:avLst/>
            </a:prstGeom>
          </p:spPr>
        </p:pic>
        <p:pic>
          <p:nvPicPr>
            <p:cNvPr id="10" name="Grafik 9" descr="Ein Bild, das Gebäude, Badezimmer, Szene, Wand enthält.&#10;&#10;Automatisch generierte Beschreibung">
              <a:extLst>
                <a:ext uri="{FF2B5EF4-FFF2-40B4-BE49-F238E27FC236}">
                  <a16:creationId xmlns:a16="http://schemas.microsoft.com/office/drawing/2014/main" id="{343BFE4D-1E14-4FE0-8905-EF65F6BC4B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236" y="2762882"/>
              <a:ext cx="3736147" cy="2520000"/>
            </a:xfrm>
            <a:prstGeom prst="rect">
              <a:avLst/>
            </a:prstGeom>
          </p:spPr>
        </p:pic>
      </p:grpSp>
    </p:spTree>
    <p:extLst>
      <p:ext uri="{BB962C8B-B14F-4D97-AF65-F5344CB8AC3E}">
        <p14:creationId xmlns:p14="http://schemas.microsoft.com/office/powerpoint/2010/main" val="128425417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33</a:t>
            </a:fld>
            <a:endParaRPr lang="de-DE" dirty="0"/>
          </a:p>
        </p:txBody>
      </p:sp>
      <p:sp>
        <p:nvSpPr>
          <p:cNvPr id="6" name="Titel 5"/>
          <p:cNvSpPr>
            <a:spLocks noGrp="1"/>
          </p:cNvSpPr>
          <p:nvPr>
            <p:ph type="title"/>
          </p:nvPr>
        </p:nvSpPr>
        <p:spPr/>
        <p:txBody>
          <a:bodyPr/>
          <a:lstStyle/>
          <a:p>
            <a:r>
              <a:rPr lang="en-US" sz="1400" dirty="0"/>
              <a:t>Phase 1</a:t>
            </a:r>
            <a:br>
              <a:rPr lang="en-US" dirty="0"/>
            </a:br>
            <a:r>
              <a:rPr lang="en-US" dirty="0"/>
              <a:t>Generated Ground-Truth and other Datasets</a:t>
            </a:r>
            <a:endParaRPr lang="en-US" noProof="0" dirty="0"/>
          </a:p>
        </p:txBody>
      </p:sp>
      <p:sp>
        <p:nvSpPr>
          <p:cNvPr id="59" name="TextBox 7">
            <a:extLst>
              <a:ext uri="{FF2B5EF4-FFF2-40B4-BE49-F238E27FC236}">
                <a16:creationId xmlns:a16="http://schemas.microsoft.com/office/drawing/2014/main" id="{BA3A141C-1D69-4A04-B9D3-98983B0135F0}"/>
              </a:ext>
            </a:extLst>
          </p:cNvPr>
          <p:cNvSpPr txBox="1"/>
          <p:nvPr/>
        </p:nvSpPr>
        <p:spPr>
          <a:xfrm>
            <a:off x="323851" y="5754728"/>
            <a:ext cx="8496300" cy="553998"/>
          </a:xfrm>
          <a:prstGeom prst="rect">
            <a:avLst/>
          </a:prstGeom>
          <a:noFill/>
        </p:spPr>
        <p:txBody>
          <a:bodyPr wrap="square" rtlCol="0">
            <a:spAutoFit/>
          </a:bodyPr>
          <a:lstStyle/>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a:p>
            <a:r>
              <a:rPr lang="en-US" sz="1000" dirty="0">
                <a:solidFill>
                  <a:schemeClr val="bg1">
                    <a:lumMod val="75000"/>
                  </a:schemeClr>
                </a:solidFill>
              </a:rPr>
              <a:t>[4]</a:t>
            </a:r>
            <a:r>
              <a:rPr lang="en-US" sz="1000" i="1" dirty="0">
                <a:solidFill>
                  <a:schemeClr val="bg1">
                    <a:lumMod val="75000"/>
                  </a:schemeClr>
                </a:solidFill>
              </a:rPr>
              <a:t>: C. A. Aguilera, F. Barrera, F. Lumbreras, A. D Sappa, R. Toledo, “Cross-spectral Image Feature Points”, Sensors, 2012</a:t>
            </a:r>
          </a:p>
        </p:txBody>
      </p:sp>
      <p:grpSp>
        <p:nvGrpSpPr>
          <p:cNvPr id="11" name="Gruppieren 10">
            <a:extLst>
              <a:ext uri="{FF2B5EF4-FFF2-40B4-BE49-F238E27FC236}">
                <a16:creationId xmlns:a16="http://schemas.microsoft.com/office/drawing/2014/main" id="{6DF0087E-2005-4136-9FAA-C3B768BFA338}"/>
              </a:ext>
            </a:extLst>
          </p:cNvPr>
          <p:cNvGrpSpPr/>
          <p:nvPr/>
        </p:nvGrpSpPr>
        <p:grpSpPr>
          <a:xfrm>
            <a:off x="907862" y="2663581"/>
            <a:ext cx="7328276" cy="2520000"/>
            <a:chOff x="323851" y="2688266"/>
            <a:chExt cx="7328276" cy="2520000"/>
          </a:xfrm>
        </p:grpSpPr>
        <p:pic>
          <p:nvPicPr>
            <p:cNvPr id="12" name="Grafik 11" descr="Ein Bild, das Gebäude, draußen, Baum, Himmel enthält.&#10;&#10;Automatisch generierte Beschreibung">
              <a:extLst>
                <a:ext uri="{FF2B5EF4-FFF2-40B4-BE49-F238E27FC236}">
                  <a16:creationId xmlns:a16="http://schemas.microsoft.com/office/drawing/2014/main" id="{F2CF6115-43F6-481D-B563-6617C92BDE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1" y="2688266"/>
              <a:ext cx="3664138" cy="2520000"/>
            </a:xfrm>
            <a:prstGeom prst="rect">
              <a:avLst/>
            </a:prstGeom>
          </p:spPr>
        </p:pic>
        <p:pic>
          <p:nvPicPr>
            <p:cNvPr id="13" name="Grafik 12" descr="Ein Bild, das Gebäude, draußen, sitzend enthält.&#10;&#10;Automatisch generierte Beschreibung">
              <a:extLst>
                <a:ext uri="{FF2B5EF4-FFF2-40B4-BE49-F238E27FC236}">
                  <a16:creationId xmlns:a16="http://schemas.microsoft.com/office/drawing/2014/main" id="{BAC2C21E-5F65-4B9C-AAA7-379727099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7989" y="2688266"/>
              <a:ext cx="3664138" cy="2520000"/>
            </a:xfrm>
            <a:prstGeom prst="rect">
              <a:avLst/>
            </a:prstGeom>
          </p:spPr>
        </p:pic>
      </p:grpSp>
      <p:sp>
        <p:nvSpPr>
          <p:cNvPr id="15" name="Inhaltsplatzhalter 1">
            <a:extLst>
              <a:ext uri="{FF2B5EF4-FFF2-40B4-BE49-F238E27FC236}">
                <a16:creationId xmlns:a16="http://schemas.microsoft.com/office/drawing/2014/main" id="{7F4EDEC2-10DB-4244-9217-0AF818271BE8}"/>
              </a:ext>
            </a:extLst>
          </p:cNvPr>
          <p:cNvSpPr>
            <a:spLocks noGrp="1"/>
          </p:cNvSpPr>
          <p:nvPr>
            <p:ph idx="1"/>
          </p:nvPr>
        </p:nvSpPr>
        <p:spPr>
          <a:xfrm>
            <a:off x="323850" y="1751162"/>
            <a:ext cx="8496300" cy="4344838"/>
          </a:xfrm>
        </p:spPr>
        <p:txBody>
          <a:bodyPr/>
          <a:lstStyle/>
          <a:p>
            <a:pPr marL="0" indent="0">
              <a:buNone/>
            </a:pPr>
            <a:r>
              <a:rPr lang="en-US" sz="2000" dirty="0"/>
              <a:t>ICIP </a:t>
            </a:r>
            <a:r>
              <a:rPr lang="en-US" sz="2000" baseline="30000" dirty="0"/>
              <a:t>[2] </a:t>
            </a:r>
            <a:r>
              <a:rPr lang="en-US" sz="2000" dirty="0"/>
              <a:t>&amp; EOH </a:t>
            </a:r>
            <a:r>
              <a:rPr lang="en-US" sz="2000" baseline="30000" dirty="0"/>
              <a:t>[4]</a:t>
            </a:r>
            <a:endParaRPr lang="en-US" sz="2000" dirty="0"/>
          </a:p>
          <a:p>
            <a:pPr marL="0" indent="0" algn="r">
              <a:buNone/>
            </a:pPr>
            <a:r>
              <a:rPr lang="en-US" sz="2000" dirty="0"/>
              <a:t>~300 samples</a:t>
            </a:r>
          </a:p>
          <a:p>
            <a:pPr marL="0" indent="0">
              <a:buNone/>
            </a:pPr>
            <a:endParaRPr lang="en-US" sz="2000" baseline="30000" dirty="0"/>
          </a:p>
          <a:p>
            <a:pPr marL="361950" lvl="1" indent="0">
              <a:buNone/>
            </a:pPr>
            <a:endParaRPr lang="en-US" sz="1800" noProof="0" dirty="0"/>
          </a:p>
        </p:txBody>
      </p:sp>
    </p:spTree>
    <p:extLst>
      <p:ext uri="{BB962C8B-B14F-4D97-AF65-F5344CB8AC3E}">
        <p14:creationId xmlns:p14="http://schemas.microsoft.com/office/powerpoint/2010/main" val="27547629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44838"/>
          </a:xfrm>
        </p:spPr>
        <p:txBody>
          <a:bodyPr/>
          <a:lstStyle/>
          <a:p>
            <a:pPr marL="0" indent="0">
              <a:buNone/>
            </a:pPr>
            <a:r>
              <a:rPr lang="en-US" sz="2000" dirty="0"/>
              <a:t>VOT-RGBTIR </a:t>
            </a:r>
            <a:r>
              <a:rPr lang="en-US" sz="2000" baseline="30000" dirty="0"/>
              <a:t>[5]</a:t>
            </a:r>
          </a:p>
          <a:p>
            <a:pPr marL="0" indent="0" algn="r">
              <a:buNone/>
            </a:pPr>
            <a:r>
              <a:rPr lang="en-US" sz="2000" dirty="0"/>
              <a:t>~1’000 samples</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34</a:t>
            </a:fld>
            <a:endParaRPr lang="de-DE" dirty="0"/>
          </a:p>
        </p:txBody>
      </p:sp>
      <p:sp>
        <p:nvSpPr>
          <p:cNvPr id="6" name="Titel 5"/>
          <p:cNvSpPr>
            <a:spLocks noGrp="1"/>
          </p:cNvSpPr>
          <p:nvPr>
            <p:ph type="title"/>
          </p:nvPr>
        </p:nvSpPr>
        <p:spPr/>
        <p:txBody>
          <a:bodyPr/>
          <a:lstStyle/>
          <a:p>
            <a:r>
              <a:rPr lang="en-US" sz="1400" dirty="0"/>
              <a:t>Phase 1</a:t>
            </a:r>
            <a:br>
              <a:rPr lang="en-US" dirty="0"/>
            </a:br>
            <a:r>
              <a:rPr lang="en-US" noProof="0" dirty="0"/>
              <a:t>Generated Ground-Truth and other Datasets</a:t>
            </a:r>
          </a:p>
        </p:txBody>
      </p:sp>
      <p:sp>
        <p:nvSpPr>
          <p:cNvPr id="59" name="TextBox 7">
            <a:extLst>
              <a:ext uri="{FF2B5EF4-FFF2-40B4-BE49-F238E27FC236}">
                <a16:creationId xmlns:a16="http://schemas.microsoft.com/office/drawing/2014/main" id="{BA3A141C-1D69-4A04-B9D3-98983B0135F0}"/>
              </a:ext>
            </a:extLst>
          </p:cNvPr>
          <p:cNvSpPr txBox="1"/>
          <p:nvPr/>
        </p:nvSpPr>
        <p:spPr>
          <a:xfrm>
            <a:off x="323851" y="6062082"/>
            <a:ext cx="8496300" cy="246221"/>
          </a:xfrm>
          <a:prstGeom prst="rect">
            <a:avLst/>
          </a:prstGeom>
          <a:noFill/>
        </p:spPr>
        <p:txBody>
          <a:bodyPr wrap="square" rtlCol="0">
            <a:spAutoFit/>
          </a:bodyPr>
          <a:lstStyle/>
          <a:p>
            <a:r>
              <a:rPr lang="en-US" sz="1000" dirty="0">
                <a:solidFill>
                  <a:schemeClr val="bg1">
                    <a:lumMod val="75000"/>
                  </a:schemeClr>
                </a:solidFill>
              </a:rPr>
              <a:t>[5]: </a:t>
            </a:r>
            <a:r>
              <a:rPr lang="en-US" sz="1000" i="1" dirty="0">
                <a:solidFill>
                  <a:schemeClr val="bg1">
                    <a:lumMod val="75000"/>
                  </a:schemeClr>
                </a:solidFill>
              </a:rPr>
              <a:t>Dataset provided by VOT2019 Challenge, part of ICCV 2019 and </a:t>
            </a:r>
            <a:r>
              <a:rPr lang="en-GB" sz="1000" i="1" dirty="0">
                <a:solidFill>
                  <a:schemeClr val="bg1">
                    <a:lumMod val="75000"/>
                  </a:schemeClr>
                </a:solidFill>
              </a:rPr>
              <a:t>sponsored by the University of Ljubljana</a:t>
            </a:r>
            <a:endParaRPr lang="en-US" sz="1000" i="1" dirty="0">
              <a:solidFill>
                <a:schemeClr val="bg1">
                  <a:lumMod val="75000"/>
                </a:schemeClr>
              </a:solidFill>
            </a:endParaRPr>
          </a:p>
        </p:txBody>
      </p:sp>
      <p:grpSp>
        <p:nvGrpSpPr>
          <p:cNvPr id="11" name="Gruppieren 10">
            <a:extLst>
              <a:ext uri="{FF2B5EF4-FFF2-40B4-BE49-F238E27FC236}">
                <a16:creationId xmlns:a16="http://schemas.microsoft.com/office/drawing/2014/main" id="{00CCE3E0-8991-4AB6-BAC0-68015CFCCECA}"/>
              </a:ext>
            </a:extLst>
          </p:cNvPr>
          <p:cNvGrpSpPr/>
          <p:nvPr/>
        </p:nvGrpSpPr>
        <p:grpSpPr>
          <a:xfrm>
            <a:off x="1120695" y="2663581"/>
            <a:ext cx="6902609" cy="2520000"/>
            <a:chOff x="735335" y="2528515"/>
            <a:chExt cx="6902609" cy="2520000"/>
          </a:xfrm>
        </p:grpSpPr>
        <p:pic>
          <p:nvPicPr>
            <p:cNvPr id="8" name="Grafik 7" descr="Ein Bild, das draußen, Straße, Weg, Szene enthält.&#10;&#10;Automatisch generierte Beschreibung">
              <a:extLst>
                <a:ext uri="{FF2B5EF4-FFF2-40B4-BE49-F238E27FC236}">
                  <a16:creationId xmlns:a16="http://schemas.microsoft.com/office/drawing/2014/main" id="{8D36C66F-32E0-4AAA-B9EF-5EA5F10D4A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35" y="2528515"/>
              <a:ext cx="3451304" cy="2520000"/>
            </a:xfrm>
            <a:prstGeom prst="rect">
              <a:avLst/>
            </a:prstGeom>
          </p:spPr>
        </p:pic>
        <p:pic>
          <p:nvPicPr>
            <p:cNvPr id="10" name="Grafik 9" descr="Ein Bild, das Foto, Wand, draußen enthält.&#10;&#10;Automatisch generierte Beschreibung">
              <a:extLst>
                <a:ext uri="{FF2B5EF4-FFF2-40B4-BE49-F238E27FC236}">
                  <a16:creationId xmlns:a16="http://schemas.microsoft.com/office/drawing/2014/main" id="{55DF2AE9-A7E1-4F6A-9457-A752DB57A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639" y="2528515"/>
              <a:ext cx="3451305" cy="2520000"/>
            </a:xfrm>
            <a:prstGeom prst="rect">
              <a:avLst/>
            </a:prstGeom>
          </p:spPr>
        </p:pic>
      </p:grpSp>
    </p:spTree>
    <p:extLst>
      <p:ext uri="{BB962C8B-B14F-4D97-AF65-F5344CB8AC3E}">
        <p14:creationId xmlns:p14="http://schemas.microsoft.com/office/powerpoint/2010/main" val="226001204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a:xfrm>
            <a:off x="762000" y="2905160"/>
            <a:ext cx="2528844" cy="1080000"/>
          </a:xfrm>
        </p:spPr>
        <p:txBody>
          <a:bodyPr numCol="1" anchor="ctr"/>
          <a:lstStyle/>
          <a:p>
            <a:pPr marL="0" indent="0">
              <a:buNone/>
            </a:pPr>
            <a:r>
              <a:rPr lang="en-US" sz="2000" spc="-20" dirty="0"/>
              <a:t>Phase 1:</a:t>
            </a:r>
          </a:p>
          <a:p>
            <a:pPr marL="0" indent="0">
              <a:buNone/>
            </a:pPr>
            <a:r>
              <a:rPr lang="en-US" sz="2000" spc="-20" dirty="0"/>
              <a:t>Offline ground-truth </a:t>
            </a:r>
          </a:p>
          <a:p>
            <a:pPr marL="0" indent="0">
              <a:buNone/>
            </a:pPr>
            <a:r>
              <a:rPr lang="en-US" sz="2000" spc="-20" dirty="0"/>
              <a:t>data generation</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35</a:t>
            </a:fld>
            <a:endParaRPr lang="de-DE" dirty="0"/>
          </a:p>
        </p:txBody>
      </p:sp>
      <p:sp>
        <p:nvSpPr>
          <p:cNvPr id="6" name="Titel 5"/>
          <p:cNvSpPr>
            <a:spLocks noGrp="1"/>
          </p:cNvSpPr>
          <p:nvPr>
            <p:ph type="title"/>
          </p:nvPr>
        </p:nvSpPr>
        <p:spPr/>
        <p:txBody>
          <a:bodyPr/>
          <a:lstStyle/>
          <a:p>
            <a:r>
              <a:rPr lang="en-US" sz="1400" dirty="0">
                <a:solidFill>
                  <a:prstClr val="black"/>
                </a:solidFill>
              </a:rPr>
              <a:t> </a:t>
            </a:r>
            <a:br>
              <a:rPr lang="en-US" sz="1400" dirty="0">
                <a:solidFill>
                  <a:prstClr val="black"/>
                </a:solidFill>
              </a:rPr>
            </a:br>
            <a:r>
              <a:rPr lang="en-US" noProof="0" dirty="0"/>
              <a:t>Project Phases</a:t>
            </a:r>
          </a:p>
        </p:txBody>
      </p:sp>
      <p:sp>
        <p:nvSpPr>
          <p:cNvPr id="2" name="Pfeil: nach unten 1">
            <a:extLst>
              <a:ext uri="{FF2B5EF4-FFF2-40B4-BE49-F238E27FC236}">
                <a16:creationId xmlns:a16="http://schemas.microsoft.com/office/drawing/2014/main" id="{513B7DA9-DC31-4889-B771-A86250A870D0}"/>
              </a:ext>
            </a:extLst>
          </p:cNvPr>
          <p:cNvSpPr/>
          <p:nvPr/>
        </p:nvSpPr>
        <p:spPr>
          <a:xfrm rot="16200000">
            <a:off x="4085046" y="2626649"/>
            <a:ext cx="923925" cy="161208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5BB4D64B-5650-4539-9D12-C3B4BD4B88FD}"/>
              </a:ext>
            </a:extLst>
          </p:cNvPr>
          <p:cNvSpPr txBox="1"/>
          <p:nvPr/>
        </p:nvSpPr>
        <p:spPr>
          <a:xfrm>
            <a:off x="3505201" y="3244334"/>
            <a:ext cx="1847850" cy="369332"/>
          </a:xfrm>
          <a:prstGeom prst="rect">
            <a:avLst/>
          </a:prstGeom>
          <a:noFill/>
        </p:spPr>
        <p:txBody>
          <a:bodyPr wrap="square" rtlCol="0">
            <a:spAutoFit/>
          </a:bodyPr>
          <a:lstStyle/>
          <a:p>
            <a:pPr algn="ctr"/>
            <a:r>
              <a:rPr lang="de-CH" dirty="0"/>
              <a:t>Training</a:t>
            </a:r>
            <a:endParaRPr lang="en-US" dirty="0"/>
          </a:p>
        </p:txBody>
      </p:sp>
      <p:sp>
        <p:nvSpPr>
          <p:cNvPr id="9" name="Textfeld 8">
            <a:extLst>
              <a:ext uri="{FF2B5EF4-FFF2-40B4-BE49-F238E27FC236}">
                <a16:creationId xmlns:a16="http://schemas.microsoft.com/office/drawing/2014/main" id="{C7522E75-8971-4935-A2D8-9A592C16AEF2}"/>
              </a:ext>
            </a:extLst>
          </p:cNvPr>
          <p:cNvSpPr txBox="1"/>
          <p:nvPr/>
        </p:nvSpPr>
        <p:spPr>
          <a:xfrm>
            <a:off x="5853158" y="2908172"/>
            <a:ext cx="3108538" cy="1080000"/>
          </a:xfrm>
          <a:prstGeom prst="rect">
            <a:avLst/>
          </a:prstGeom>
        </p:spPr>
        <p:txBody>
          <a:bodyPr vert="horz" lIns="140400" tIns="0" rIns="144000" bIns="0" numCol="1" rtlCol="0" anchor="ctr">
            <a:noAutofit/>
          </a:bodyPr>
          <a:lstStyle>
            <a:lvl1pPr indent="0">
              <a:lnSpc>
                <a:spcPct val="100000"/>
              </a:lnSpc>
              <a:spcBef>
                <a:spcPts val="500"/>
              </a:spcBef>
              <a:buClr>
                <a:schemeClr val="tx2"/>
              </a:buClr>
              <a:buFont typeface="Wingdings" pitchFamily="2" charset="2"/>
              <a:buNone/>
              <a:defRPr sz="2000" spc="-20"/>
            </a:lvl1pPr>
            <a:lvl2pPr marL="627063" indent="-265113">
              <a:lnSpc>
                <a:spcPct val="100000"/>
              </a:lnSpc>
              <a:spcBef>
                <a:spcPts val="400"/>
              </a:spcBef>
              <a:buClr>
                <a:schemeClr val="tx2"/>
              </a:buClr>
              <a:buFont typeface="Wingdings" pitchFamily="2" charset="2"/>
              <a:buChar char="§"/>
              <a:defRPr sz="2000"/>
            </a:lvl2pPr>
            <a:lvl3pPr marL="893763" indent="-266700">
              <a:lnSpc>
                <a:spcPct val="100000"/>
              </a:lnSpc>
              <a:spcBef>
                <a:spcPts val="400"/>
              </a:spcBef>
              <a:buClr>
                <a:schemeClr val="tx2"/>
              </a:buClr>
              <a:buFont typeface="Wingdings" pitchFamily="2" charset="2"/>
              <a:buChar char="§"/>
            </a:lvl3pPr>
            <a:lvl4pPr marL="1077913" indent="-177800">
              <a:lnSpc>
                <a:spcPct val="100000"/>
              </a:lnSpc>
              <a:spcBef>
                <a:spcPts val="400"/>
              </a:spcBef>
              <a:buClr>
                <a:schemeClr val="tx2"/>
              </a:buClr>
              <a:buFont typeface="Wingdings" pitchFamily="2" charset="2"/>
              <a:buChar char="§"/>
              <a:defRPr sz="1600"/>
            </a:lvl4pPr>
            <a:lvl5pPr marL="1262063" indent="-184150">
              <a:lnSpc>
                <a:spcPct val="100000"/>
              </a:lnSpc>
              <a:spcBef>
                <a:spcPts val="400"/>
              </a:spcBef>
              <a:buClr>
                <a:schemeClr val="tx2"/>
              </a:buClr>
              <a:buFont typeface="Wingdings" pitchFamily="2" charset="2"/>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Phase 2:</a:t>
            </a:r>
          </a:p>
          <a:p>
            <a:r>
              <a:rPr lang="en-US" dirty="0"/>
              <a:t>DNN-based map building </a:t>
            </a:r>
          </a:p>
          <a:p>
            <a:r>
              <a:rPr lang="en-US" dirty="0"/>
              <a:t>in real-time and onboard</a:t>
            </a:r>
          </a:p>
        </p:txBody>
      </p:sp>
      <p:sp>
        <p:nvSpPr>
          <p:cNvPr id="10" name="Rechteck 9">
            <a:extLst>
              <a:ext uri="{FF2B5EF4-FFF2-40B4-BE49-F238E27FC236}">
                <a16:creationId xmlns:a16="http://schemas.microsoft.com/office/drawing/2014/main" id="{18489354-7E71-4450-B32E-8280A13803D0}"/>
              </a:ext>
            </a:extLst>
          </p:cNvPr>
          <p:cNvSpPr/>
          <p:nvPr/>
        </p:nvSpPr>
        <p:spPr>
          <a:xfrm>
            <a:off x="5803172" y="2766288"/>
            <a:ext cx="3108537" cy="1357745"/>
          </a:xfrm>
          <a:prstGeom prst="rect">
            <a:avLst/>
          </a:prstGeom>
          <a:noFill/>
          <a:ln>
            <a:solidFill>
              <a:srgbClr val="72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48691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667750" cy="3849678"/>
          </a:xfrm>
        </p:spPr>
        <p:txBody>
          <a:bodyPr/>
          <a:lstStyle/>
          <a:p>
            <a:pPr marL="0" indent="0">
              <a:buNone/>
            </a:pPr>
            <a:r>
              <a:rPr lang="en-GB" spc="-20" dirty="0"/>
              <a:t>DNN-based map building in real-time and onboard</a:t>
            </a:r>
          </a:p>
          <a:p>
            <a:pPr marL="0" indent="0">
              <a:buNone/>
            </a:pPr>
            <a:endParaRPr lang="en-US" sz="2000" noProof="0" dirty="0"/>
          </a:p>
          <a:p>
            <a:pPr marL="0" indent="0">
              <a:buNone/>
            </a:pPr>
            <a:r>
              <a:rPr lang="en-US" sz="2000" noProof="0" dirty="0"/>
              <a:t>Detectors:</a:t>
            </a:r>
          </a:p>
          <a:p>
            <a:pPr lvl="1"/>
            <a:r>
              <a:rPr lang="en-US" sz="1600" noProof="0" dirty="0"/>
              <a:t>Quad-networks: unsupervised learning to rank for interest point detection </a:t>
            </a:r>
            <a:r>
              <a:rPr lang="en-US" sz="1600" baseline="30000" noProof="0" dirty="0"/>
              <a:t>[6]</a:t>
            </a:r>
            <a:br>
              <a:rPr lang="en-US" sz="1600" baseline="30000" noProof="0" dirty="0"/>
            </a:br>
            <a:endParaRPr lang="en-US" sz="1600" noProof="0" dirty="0"/>
          </a:p>
          <a:p>
            <a:pPr marL="0" indent="0">
              <a:buNone/>
            </a:pPr>
            <a:r>
              <a:rPr lang="en-US" sz="2000" dirty="0"/>
              <a:t>Descriptors:</a:t>
            </a:r>
          </a:p>
          <a:p>
            <a:pPr lvl="1"/>
            <a:r>
              <a:rPr lang="en-US" sz="1600" dirty="0"/>
              <a:t>Q-net: Cross-Spectral Local Descriptors via Quadruplet Network </a:t>
            </a:r>
            <a:r>
              <a:rPr lang="en-US" sz="1600" baseline="30000" dirty="0"/>
              <a:t>[7]</a:t>
            </a:r>
            <a:endParaRPr lang="en-US" sz="1600" dirty="0"/>
          </a:p>
          <a:p>
            <a:pPr lvl="1"/>
            <a:r>
              <a:rPr lang="en-US" sz="1600" dirty="0"/>
              <a:t>HybridCNN: </a:t>
            </a:r>
            <a:r>
              <a:rPr lang="en-GB" sz="1600" dirty="0"/>
              <a:t>Multimodal matching using a Hybrid Convolutional Neural Network</a:t>
            </a:r>
            <a:r>
              <a:rPr lang="en-US" sz="1600" baseline="30000" dirty="0"/>
              <a:t> [8]</a:t>
            </a:r>
          </a:p>
          <a:p>
            <a:pPr lvl="1"/>
            <a:endParaRPr lang="en-US" sz="1600" dirty="0"/>
          </a:p>
          <a:p>
            <a:pPr marL="0" indent="0">
              <a:buNone/>
            </a:pPr>
            <a:r>
              <a:rPr lang="en-US" sz="2000" noProof="0" dirty="0"/>
              <a:t>End-to-end homography </a:t>
            </a:r>
            <a:r>
              <a:rPr lang="en-US" sz="2000" dirty="0"/>
              <a:t>estimation:</a:t>
            </a:r>
          </a:p>
          <a:p>
            <a:pPr lvl="1"/>
            <a:r>
              <a:rPr lang="en-US" sz="1600" noProof="0" dirty="0"/>
              <a:t>SuperPoint: Self-Supervised Interest Point Detection and Description </a:t>
            </a:r>
            <a:r>
              <a:rPr lang="en-US" sz="1600" baseline="30000" noProof="0" dirty="0"/>
              <a:t>[9]</a:t>
            </a:r>
            <a:endParaRPr lang="en-US" sz="1200" i="1" baseline="30000" dirty="0"/>
          </a:p>
          <a:p>
            <a:pPr marL="0" indent="0">
              <a:buNone/>
            </a:pPr>
            <a:endParaRPr lang="en-US" sz="1600" i="1" baseline="30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36</a:t>
            </a:fld>
            <a:endParaRPr lang="de-DE" dirty="0"/>
          </a:p>
        </p:txBody>
      </p:sp>
      <p:sp>
        <p:nvSpPr>
          <p:cNvPr id="6" name="Titel 5"/>
          <p:cNvSpPr>
            <a:spLocks noGrp="1"/>
          </p:cNvSpPr>
          <p:nvPr>
            <p:ph type="title"/>
          </p:nvPr>
        </p:nvSpPr>
        <p:spPr/>
        <p:txBody>
          <a:bodyPr/>
          <a:lstStyle/>
          <a:p>
            <a:r>
              <a:rPr lang="en-US" sz="1400" noProof="0" dirty="0"/>
              <a:t>Phase 2</a:t>
            </a:r>
            <a:br>
              <a:rPr lang="en-US" noProof="0" dirty="0"/>
            </a:br>
            <a:r>
              <a:rPr lang="en-US" noProof="0" dirty="0"/>
              <a:t>Related Work</a:t>
            </a:r>
          </a:p>
        </p:txBody>
      </p:sp>
      <p:sp>
        <p:nvSpPr>
          <p:cNvPr id="7" name="TextBox 7">
            <a:extLst>
              <a:ext uri="{FF2B5EF4-FFF2-40B4-BE49-F238E27FC236}">
                <a16:creationId xmlns:a16="http://schemas.microsoft.com/office/drawing/2014/main" id="{C40DF1F8-7254-4C76-815F-A7A85D8C9BEE}"/>
              </a:ext>
            </a:extLst>
          </p:cNvPr>
          <p:cNvSpPr txBox="1"/>
          <p:nvPr/>
        </p:nvSpPr>
        <p:spPr>
          <a:xfrm>
            <a:off x="323851" y="5600840"/>
            <a:ext cx="8496300" cy="707886"/>
          </a:xfrm>
          <a:prstGeom prst="rect">
            <a:avLst/>
          </a:prstGeom>
          <a:noFill/>
        </p:spPr>
        <p:txBody>
          <a:bodyPr wrap="square" rtlCol="0">
            <a:spAutoFit/>
          </a:bodyPr>
          <a:lstStyle/>
          <a:p>
            <a:r>
              <a:rPr lang="en-US" sz="1000" dirty="0">
                <a:solidFill>
                  <a:schemeClr val="bg1">
                    <a:lumMod val="75000"/>
                  </a:schemeClr>
                </a:solidFill>
              </a:rPr>
              <a:t>[6]</a:t>
            </a:r>
            <a:r>
              <a:rPr lang="en-US" sz="1000" i="1" dirty="0">
                <a:solidFill>
                  <a:schemeClr val="bg1">
                    <a:lumMod val="75000"/>
                  </a:schemeClr>
                </a:solidFill>
              </a:rPr>
              <a:t>: N. Savinov, A. Seki, L. Ladicky, T. Sattler, M. Pollefys, “Quad-networks: </a:t>
            </a:r>
            <a:r>
              <a:rPr lang="en-GB" sz="1000" i="1" dirty="0">
                <a:solidFill>
                  <a:schemeClr val="bg1">
                    <a:lumMod val="75000"/>
                  </a:schemeClr>
                </a:solidFill>
              </a:rPr>
              <a:t>unsupervised learning to rank for interest point detection”, CVPR 2017</a:t>
            </a:r>
            <a:endParaRPr lang="en-US" sz="1000" i="1" dirty="0">
              <a:solidFill>
                <a:schemeClr val="bg1">
                  <a:lumMod val="75000"/>
                </a:schemeClr>
              </a:solidFill>
            </a:endParaRPr>
          </a:p>
          <a:p>
            <a:r>
              <a:rPr lang="en-US" sz="1000" dirty="0">
                <a:solidFill>
                  <a:schemeClr val="bg1">
                    <a:lumMod val="75000"/>
                  </a:schemeClr>
                </a:solidFill>
              </a:rPr>
              <a:t>[7]</a:t>
            </a:r>
            <a:r>
              <a:rPr lang="en-US" sz="1000" i="1" dirty="0">
                <a:solidFill>
                  <a:schemeClr val="bg1">
                    <a:lumMod val="75000"/>
                  </a:schemeClr>
                </a:solidFill>
              </a:rPr>
              <a:t>: C. A. Aguilera-Carrasco, A. D. Sappa, R.Toledo, “</a:t>
            </a:r>
            <a:r>
              <a:rPr lang="en-GB" sz="1000" i="1" dirty="0">
                <a:solidFill>
                  <a:schemeClr val="bg1">
                    <a:lumMod val="75000"/>
                  </a:schemeClr>
                </a:solidFill>
              </a:rPr>
              <a:t>Cross-Spectral Local Descriptors via Quadruplet Network”, Sensors 2017</a:t>
            </a:r>
            <a:endParaRPr lang="en-US" sz="1000" i="1" dirty="0">
              <a:solidFill>
                <a:schemeClr val="bg1">
                  <a:lumMod val="75000"/>
                </a:schemeClr>
              </a:solidFill>
            </a:endParaRPr>
          </a:p>
          <a:p>
            <a:r>
              <a:rPr lang="en-US" sz="1000" dirty="0">
                <a:solidFill>
                  <a:schemeClr val="bg1">
                    <a:lumMod val="75000"/>
                  </a:schemeClr>
                </a:solidFill>
              </a:rPr>
              <a:t>[8]</a:t>
            </a:r>
            <a:r>
              <a:rPr lang="en-US" sz="1000" i="1" dirty="0">
                <a:solidFill>
                  <a:schemeClr val="bg1">
                    <a:lumMod val="75000"/>
                  </a:schemeClr>
                </a:solidFill>
              </a:rPr>
              <a:t>: </a:t>
            </a:r>
            <a:r>
              <a:rPr lang="sv-SE" sz="1000" i="1" dirty="0">
                <a:solidFill>
                  <a:schemeClr val="bg1">
                    <a:lumMod val="75000"/>
                  </a:schemeClr>
                </a:solidFill>
              </a:rPr>
              <a:t>E. B. Baruch, Y. Keller , ”</a:t>
            </a:r>
            <a:r>
              <a:rPr lang="en-GB" sz="1000" i="1" dirty="0">
                <a:solidFill>
                  <a:schemeClr val="bg1">
                    <a:lumMod val="75000"/>
                  </a:schemeClr>
                </a:solidFill>
              </a:rPr>
              <a:t>Multimodal matching using a Hybrid Convolutional Neural Network”, CoRR 2018</a:t>
            </a:r>
            <a:endParaRPr lang="en-US" sz="1000" i="1" dirty="0">
              <a:solidFill>
                <a:schemeClr val="bg1">
                  <a:lumMod val="75000"/>
                </a:schemeClr>
              </a:solidFill>
            </a:endParaRPr>
          </a:p>
          <a:p>
            <a:r>
              <a:rPr lang="en-US" sz="1000" dirty="0">
                <a:solidFill>
                  <a:schemeClr val="bg1">
                    <a:lumMod val="75000"/>
                  </a:schemeClr>
                </a:solidFill>
              </a:rPr>
              <a:t>[9]</a:t>
            </a:r>
            <a:r>
              <a:rPr lang="en-US" sz="1000" i="1" dirty="0">
                <a:solidFill>
                  <a:schemeClr val="bg1">
                    <a:lumMod val="75000"/>
                  </a:schemeClr>
                </a:solidFill>
              </a:rPr>
              <a:t>: D. DeTone,T. Malisiewicz, A. Rabinovich, “SuperPoint: Self-Supervised Interest Point Detection and Description”, CoRR, 2017</a:t>
            </a:r>
          </a:p>
        </p:txBody>
      </p:sp>
    </p:spTree>
    <p:extLst>
      <p:ext uri="{BB962C8B-B14F-4D97-AF65-F5344CB8AC3E}">
        <p14:creationId xmlns:p14="http://schemas.microsoft.com/office/powerpoint/2010/main" val="152232854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667750" cy="4249044"/>
          </a:xfrm>
        </p:spPr>
        <p:txBody>
          <a:bodyPr/>
          <a:lstStyle/>
          <a:p>
            <a:r>
              <a:rPr lang="en-US" sz="1800" dirty="0"/>
              <a:t>Fully convolutional, single encoder network trained in self-supervised manner using Homographic Adaption on MS-COCO (~80’000 high resolution images)</a:t>
            </a:r>
          </a:p>
          <a:p>
            <a:endParaRPr lang="en-US" sz="1400" dirty="0"/>
          </a:p>
          <a:p>
            <a:endParaRPr lang="en-US" sz="1400" dirty="0"/>
          </a:p>
          <a:p>
            <a:pPr marL="0" indent="0">
              <a:buNone/>
            </a:pPr>
            <a:endParaRPr lang="en-US" sz="1400" dirty="0"/>
          </a:p>
          <a:p>
            <a:pPr marL="0" indent="0">
              <a:buNone/>
            </a:pPr>
            <a:endParaRPr lang="en-US" sz="14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000" dirty="0"/>
          </a:p>
          <a:p>
            <a:pPr marL="0" indent="0">
              <a:buNone/>
            </a:pPr>
            <a:endParaRPr lang="en-US" sz="1000" dirty="0"/>
          </a:p>
          <a:p>
            <a:pPr marL="0" indent="0">
              <a:buNone/>
            </a:pPr>
            <a:endParaRPr lang="en-US" sz="1000" dirty="0"/>
          </a:p>
          <a:p>
            <a:r>
              <a:rPr lang="en-US" sz="1800" dirty="0"/>
              <a:t>We use an open-source TensorFlow implementation of SuperPoint </a:t>
            </a:r>
            <a:r>
              <a:rPr lang="en-US" sz="1800" baseline="30000" dirty="0"/>
              <a:t>[10]</a:t>
            </a:r>
            <a:endParaRPr lang="en-US" sz="1800" dirty="0"/>
          </a:p>
          <a:p>
            <a:pPr marL="0" indent="0">
              <a:buNone/>
            </a:pPr>
            <a:endParaRPr lang="en-US" sz="1400" dirty="0"/>
          </a:p>
          <a:p>
            <a:endParaRPr lang="en-US" sz="1400" i="1" baseline="30000" dirty="0"/>
          </a:p>
          <a:p>
            <a:pPr marL="0" indent="0">
              <a:buNone/>
            </a:pPr>
            <a:endParaRPr lang="en-US" sz="1400" i="1" baseline="30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37</a:t>
            </a:fld>
            <a:endParaRPr lang="de-DE" dirty="0"/>
          </a:p>
        </p:txBody>
      </p:sp>
      <p:sp>
        <p:nvSpPr>
          <p:cNvPr id="6" name="Titel 5"/>
          <p:cNvSpPr>
            <a:spLocks noGrp="1"/>
          </p:cNvSpPr>
          <p:nvPr>
            <p:ph type="title"/>
          </p:nvPr>
        </p:nvSpPr>
        <p:spPr/>
        <p:txBody>
          <a:bodyPr/>
          <a:lstStyle/>
          <a:p>
            <a:r>
              <a:rPr lang="en-US" sz="1400" noProof="0" dirty="0"/>
              <a:t>Phase 2 | Related Work</a:t>
            </a:r>
            <a:br>
              <a:rPr lang="en-US" noProof="0" dirty="0"/>
            </a:br>
            <a:r>
              <a:rPr lang="en-US" dirty="0"/>
              <a:t>SuperPoint</a:t>
            </a:r>
            <a:endParaRPr lang="en-US" noProof="0" dirty="0"/>
          </a:p>
        </p:txBody>
      </p:sp>
      <p:sp>
        <p:nvSpPr>
          <p:cNvPr id="7" name="TextBox 7">
            <a:extLst>
              <a:ext uri="{FF2B5EF4-FFF2-40B4-BE49-F238E27FC236}">
                <a16:creationId xmlns:a16="http://schemas.microsoft.com/office/drawing/2014/main" id="{C40DF1F8-7254-4C76-815F-A7A85D8C9BEE}"/>
              </a:ext>
            </a:extLst>
          </p:cNvPr>
          <p:cNvSpPr txBox="1"/>
          <p:nvPr/>
        </p:nvSpPr>
        <p:spPr>
          <a:xfrm>
            <a:off x="323851" y="5784063"/>
            <a:ext cx="8496300" cy="553998"/>
          </a:xfrm>
          <a:prstGeom prst="rect">
            <a:avLst/>
          </a:prstGeom>
          <a:noFill/>
        </p:spPr>
        <p:txBody>
          <a:bodyPr wrap="square" rtlCol="0">
            <a:spAutoFit/>
          </a:bodyPr>
          <a:lstStyle/>
          <a:p>
            <a:r>
              <a:rPr lang="en-US" sz="1000" dirty="0">
                <a:solidFill>
                  <a:schemeClr val="bg1">
                    <a:lumMod val="75000"/>
                  </a:schemeClr>
                </a:solidFill>
              </a:rPr>
              <a:t>[9]</a:t>
            </a:r>
            <a:r>
              <a:rPr lang="en-US" sz="1000" i="1" dirty="0">
                <a:solidFill>
                  <a:schemeClr val="bg1">
                    <a:lumMod val="75000"/>
                  </a:schemeClr>
                </a:solidFill>
              </a:rPr>
              <a:t>: D. DeTone,T. Malisiewicz, A. Rabinovich, “SuperPoint: Self-Supervised Interest Point Detection and Description”, CoRR, 2017</a:t>
            </a:r>
          </a:p>
          <a:p>
            <a:r>
              <a:rPr lang="en-US" sz="1000" i="1" dirty="0">
                <a:solidFill>
                  <a:schemeClr val="bg1">
                    <a:lumMod val="75000"/>
                  </a:schemeClr>
                </a:solidFill>
              </a:rPr>
              <a:t>        Figure explaining training procedure taken from [9]</a:t>
            </a:r>
          </a:p>
          <a:p>
            <a:r>
              <a:rPr lang="en-US" sz="1000" dirty="0">
                <a:solidFill>
                  <a:schemeClr val="bg1">
                    <a:lumMod val="75000"/>
                  </a:schemeClr>
                </a:solidFill>
              </a:rPr>
              <a:t>[10]</a:t>
            </a:r>
            <a:r>
              <a:rPr lang="en-US" sz="1000" i="1" dirty="0">
                <a:solidFill>
                  <a:schemeClr val="bg1">
                    <a:lumMod val="75000"/>
                  </a:schemeClr>
                </a:solidFill>
              </a:rPr>
              <a:t>: R. Pautrat and P.-E. Sarlin, ETH Zurich, 2018, code repository: https://github.com/rpautrat/SuperPoint</a:t>
            </a:r>
          </a:p>
        </p:txBody>
      </p:sp>
      <p:pic>
        <p:nvPicPr>
          <p:cNvPr id="8" name="Grafik 7">
            <a:extLst>
              <a:ext uri="{FF2B5EF4-FFF2-40B4-BE49-F238E27FC236}">
                <a16:creationId xmlns:a16="http://schemas.microsoft.com/office/drawing/2014/main" id="{6F8B69C6-3CF6-4BF7-A9F5-67DCA5E8D27A}"/>
              </a:ext>
            </a:extLst>
          </p:cNvPr>
          <p:cNvPicPr>
            <a:picLocks noChangeAspect="1"/>
          </p:cNvPicPr>
          <p:nvPr/>
        </p:nvPicPr>
        <p:blipFill>
          <a:blip r:embed="rId3"/>
          <a:stretch>
            <a:fillRect/>
          </a:stretch>
        </p:blipFill>
        <p:spPr>
          <a:xfrm>
            <a:off x="376102" y="3184466"/>
            <a:ext cx="8393269" cy="1980000"/>
          </a:xfrm>
          <a:prstGeom prst="rect">
            <a:avLst/>
          </a:prstGeom>
          <a:ln>
            <a:solidFill>
              <a:schemeClr val="bg1">
                <a:lumMod val="85000"/>
              </a:schemeClr>
            </a:solidFill>
          </a:ln>
        </p:spPr>
      </p:pic>
    </p:spTree>
    <p:extLst>
      <p:ext uri="{BB962C8B-B14F-4D97-AF65-F5344CB8AC3E}">
        <p14:creationId xmlns:p14="http://schemas.microsoft.com/office/powerpoint/2010/main" val="349680780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r>
              <a:rPr lang="en-US" sz="1800" dirty="0"/>
              <a:t>Pre-training of Base Detector:</a:t>
            </a:r>
            <a:br>
              <a:rPr lang="en-US" sz="1800" dirty="0"/>
            </a:br>
            <a:r>
              <a:rPr lang="en-US" sz="1800" dirty="0"/>
              <a:t>Use synthetic images rendered from geometry shapes like in vanilla version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23" name="Grafik 22">
            <a:extLst>
              <a:ext uri="{FF2B5EF4-FFF2-40B4-BE49-F238E27FC236}">
                <a16:creationId xmlns:a16="http://schemas.microsoft.com/office/drawing/2014/main" id="{D8F3FC2D-F4ED-4375-BBF7-57B3B2617C8E}"/>
              </a:ext>
            </a:extLst>
          </p:cNvPr>
          <p:cNvPicPr>
            <a:picLocks noChangeAspect="1"/>
          </p:cNvPicPr>
          <p:nvPr/>
        </p:nvPicPr>
        <p:blipFill>
          <a:blip r:embed="rId3"/>
          <a:stretch>
            <a:fillRect/>
          </a:stretch>
        </p:blipFill>
        <p:spPr>
          <a:xfrm>
            <a:off x="376102" y="3184466"/>
            <a:ext cx="8393269" cy="1980000"/>
          </a:xfrm>
          <a:prstGeom prst="rect">
            <a:avLst/>
          </a:prstGeom>
          <a:ln>
            <a:solidFill>
              <a:schemeClr val="bg1">
                <a:lumMod val="85000"/>
              </a:schemeClr>
            </a:solidFill>
          </a:ln>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38</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Change Training for cross-spectral SuperPoint</a:t>
            </a:r>
            <a:endParaRPr lang="en-US" noProof="0" dirty="0"/>
          </a:p>
        </p:txBody>
      </p:sp>
      <p:sp>
        <p:nvSpPr>
          <p:cNvPr id="8" name="TextBox 7">
            <a:extLst>
              <a:ext uri="{FF2B5EF4-FFF2-40B4-BE49-F238E27FC236}">
                <a16:creationId xmlns:a16="http://schemas.microsoft.com/office/drawing/2014/main" id="{C44A8539-2166-4164-BE2A-D320C9FD84A6}"/>
              </a:ext>
            </a:extLst>
          </p:cNvPr>
          <p:cNvSpPr txBox="1"/>
          <p:nvPr/>
        </p:nvSpPr>
        <p:spPr>
          <a:xfrm>
            <a:off x="323851" y="5908616"/>
            <a:ext cx="8496300" cy="400110"/>
          </a:xfrm>
          <a:prstGeom prst="rect">
            <a:avLst/>
          </a:prstGeom>
          <a:noFill/>
        </p:spPr>
        <p:txBody>
          <a:bodyPr wrap="square" rtlCol="0">
            <a:spAutoFit/>
          </a:bodyPr>
          <a:lstStyle/>
          <a:p>
            <a:r>
              <a:rPr lang="en-US" sz="1000" dirty="0">
                <a:solidFill>
                  <a:schemeClr val="bg1">
                    <a:lumMod val="75000"/>
                  </a:schemeClr>
                </a:solidFill>
              </a:rPr>
              <a:t>[9]</a:t>
            </a:r>
            <a:r>
              <a:rPr lang="en-US" sz="1000" i="1" dirty="0">
                <a:solidFill>
                  <a:schemeClr val="bg1">
                    <a:lumMod val="75000"/>
                  </a:schemeClr>
                </a:solidFill>
              </a:rPr>
              <a:t>: D. DeTone,T. Malisiewicz, A. Rabinovich, “SuperPoint: Self-Supervised Interest Point Detection and Description”, CoRR, 2017</a:t>
            </a:r>
          </a:p>
          <a:p>
            <a:r>
              <a:rPr lang="en-US" sz="1000" i="1" dirty="0">
                <a:solidFill>
                  <a:schemeClr val="bg1">
                    <a:lumMod val="75000"/>
                  </a:schemeClr>
                </a:solidFill>
              </a:rPr>
              <a:t>Figure explaining training procedure taken from [9]</a:t>
            </a:r>
          </a:p>
        </p:txBody>
      </p:sp>
    </p:spTree>
    <p:extLst>
      <p:ext uri="{BB962C8B-B14F-4D97-AF65-F5344CB8AC3E}">
        <p14:creationId xmlns:p14="http://schemas.microsoft.com/office/powerpoint/2010/main" val="151637578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r>
              <a:rPr lang="en-US" sz="1800" dirty="0"/>
              <a:t>Interest Point Self-Labeling and Joint Training: </a:t>
            </a:r>
            <a:br>
              <a:rPr lang="en-US" sz="1800" dirty="0"/>
            </a:br>
            <a:r>
              <a:rPr lang="en-US" sz="1800" dirty="0"/>
              <a:t>Go from optical to warped thermal image instead of warped optical image</a:t>
            </a:r>
          </a:p>
          <a:p>
            <a:r>
              <a:rPr lang="en-US" sz="1800" dirty="0"/>
              <a:t>Use standard learning parameters (learning rates, detection thresholds)</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p:txBody>
      </p:sp>
      <p:pic>
        <p:nvPicPr>
          <p:cNvPr id="23" name="Grafik 22">
            <a:extLst>
              <a:ext uri="{FF2B5EF4-FFF2-40B4-BE49-F238E27FC236}">
                <a16:creationId xmlns:a16="http://schemas.microsoft.com/office/drawing/2014/main" id="{D8F3FC2D-F4ED-4375-BBF7-57B3B2617C8E}"/>
              </a:ext>
            </a:extLst>
          </p:cNvPr>
          <p:cNvPicPr>
            <a:picLocks noChangeAspect="1"/>
          </p:cNvPicPr>
          <p:nvPr/>
        </p:nvPicPr>
        <p:blipFill>
          <a:blip r:embed="rId3"/>
          <a:stretch>
            <a:fillRect/>
          </a:stretch>
        </p:blipFill>
        <p:spPr>
          <a:xfrm>
            <a:off x="376102" y="3184466"/>
            <a:ext cx="8393269" cy="1980000"/>
          </a:xfrm>
          <a:prstGeom prst="rect">
            <a:avLst/>
          </a:prstGeom>
          <a:ln>
            <a:solidFill>
              <a:schemeClr val="bg1">
                <a:lumMod val="85000"/>
              </a:schemeClr>
            </a:solidFill>
          </a:ln>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39</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Change Training for cross-spectral SuperPoint</a:t>
            </a:r>
            <a:endParaRPr lang="en-US" noProof="0" dirty="0"/>
          </a:p>
        </p:txBody>
      </p:sp>
      <p:cxnSp>
        <p:nvCxnSpPr>
          <p:cNvPr id="9" name="Gerade Verbindung mit Pfeil 8">
            <a:extLst>
              <a:ext uri="{FF2B5EF4-FFF2-40B4-BE49-F238E27FC236}">
                <a16:creationId xmlns:a16="http://schemas.microsoft.com/office/drawing/2014/main" id="{F64A1416-5748-462D-A7BD-928FD241182A}"/>
              </a:ext>
            </a:extLst>
          </p:cNvPr>
          <p:cNvCxnSpPr>
            <a:cxnSpLocks/>
          </p:cNvCxnSpPr>
          <p:nvPr/>
        </p:nvCxnSpPr>
        <p:spPr>
          <a:xfrm flipH="1" flipV="1">
            <a:off x="3744686" y="4181711"/>
            <a:ext cx="365757" cy="1063311"/>
          </a:xfrm>
          <a:prstGeom prst="straightConnector1">
            <a:avLst/>
          </a:prstGeom>
          <a:ln w="3810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2B7399A5-87B2-4ABD-AD96-ED3E9F1A4E5D}"/>
              </a:ext>
            </a:extLst>
          </p:cNvPr>
          <p:cNvCxnSpPr>
            <a:cxnSpLocks/>
            <a:stCxn id="11" idx="3"/>
          </p:cNvCxnSpPr>
          <p:nvPr/>
        </p:nvCxnSpPr>
        <p:spPr>
          <a:xfrm flipV="1">
            <a:off x="5913118" y="4815840"/>
            <a:ext cx="272789" cy="445002"/>
          </a:xfrm>
          <a:prstGeom prst="straightConnector1">
            <a:avLst/>
          </a:prstGeom>
          <a:ln w="3810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1" name="Textfeld 10">
            <a:extLst>
              <a:ext uri="{FF2B5EF4-FFF2-40B4-BE49-F238E27FC236}">
                <a16:creationId xmlns:a16="http://schemas.microsoft.com/office/drawing/2014/main" id="{98EDE7E4-7E91-43C0-A757-B8547F3971B1}"/>
              </a:ext>
            </a:extLst>
          </p:cNvPr>
          <p:cNvSpPr txBox="1"/>
          <p:nvPr/>
        </p:nvSpPr>
        <p:spPr>
          <a:xfrm>
            <a:off x="4110443" y="5106953"/>
            <a:ext cx="1802675" cy="307777"/>
          </a:xfrm>
          <a:prstGeom prst="rect">
            <a:avLst/>
          </a:prstGeom>
          <a:solidFill>
            <a:schemeClr val="bg1"/>
          </a:solidFill>
          <a:ln w="28575">
            <a:solidFill>
              <a:srgbClr val="72791C"/>
            </a:solidFill>
          </a:ln>
        </p:spPr>
        <p:txBody>
          <a:bodyPr wrap="square" rtlCol="0">
            <a:spAutoFit/>
          </a:bodyPr>
          <a:lstStyle/>
          <a:p>
            <a:r>
              <a:rPr lang="en-US" sz="1400" dirty="0"/>
              <a:t>Add thermal images</a:t>
            </a:r>
          </a:p>
        </p:txBody>
      </p:sp>
      <p:sp>
        <p:nvSpPr>
          <p:cNvPr id="14" name="TextBox 13">
            <a:extLst>
              <a:ext uri="{FF2B5EF4-FFF2-40B4-BE49-F238E27FC236}">
                <a16:creationId xmlns:a16="http://schemas.microsoft.com/office/drawing/2014/main" id="{28B4C341-EF90-412E-BB1B-A1333FBB4C6B}"/>
              </a:ext>
            </a:extLst>
          </p:cNvPr>
          <p:cNvSpPr txBox="1"/>
          <p:nvPr/>
        </p:nvSpPr>
        <p:spPr>
          <a:xfrm>
            <a:off x="323851" y="6123665"/>
            <a:ext cx="8496300" cy="246221"/>
          </a:xfrm>
          <a:prstGeom prst="rect">
            <a:avLst/>
          </a:prstGeom>
          <a:noFill/>
        </p:spPr>
        <p:txBody>
          <a:bodyPr wrap="square" rtlCol="0">
            <a:spAutoFit/>
          </a:bodyPr>
          <a:lstStyle/>
          <a:p>
            <a:r>
              <a:rPr lang="en-US" sz="1000" i="1" dirty="0">
                <a:solidFill>
                  <a:schemeClr val="bg1">
                    <a:lumMod val="75000"/>
                  </a:schemeClr>
                </a:solidFill>
              </a:rPr>
              <a:t>Figure explaining training procedure taken from [9]</a:t>
            </a:r>
          </a:p>
        </p:txBody>
      </p:sp>
    </p:spTree>
    <p:extLst>
      <p:ext uri="{BB962C8B-B14F-4D97-AF65-F5344CB8AC3E}">
        <p14:creationId xmlns:p14="http://schemas.microsoft.com/office/powerpoint/2010/main" val="37426967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D65BD81D-D0E5-4E45-8AFD-5B4A2B2D77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650" y="2414484"/>
            <a:ext cx="3600000" cy="2880000"/>
          </a:xfrm>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a:t>
            </a:fld>
            <a:endParaRPr lang="de-DE" dirty="0"/>
          </a:p>
        </p:txBody>
      </p:sp>
      <p:sp>
        <p:nvSpPr>
          <p:cNvPr id="6" name="Titel 5"/>
          <p:cNvSpPr>
            <a:spLocks noGrp="1"/>
          </p:cNvSpPr>
          <p:nvPr>
            <p:ph type="title"/>
          </p:nvPr>
        </p:nvSpPr>
        <p:spPr/>
        <p:txBody>
          <a:bodyPr/>
          <a:lstStyle/>
          <a:p>
            <a:r>
              <a:rPr lang="en-US" sz="1400" dirty="0">
                <a:solidFill>
                  <a:prstClr val="black"/>
                </a:solidFill>
              </a:rPr>
              <a:t>Introduction </a:t>
            </a:r>
            <a:br>
              <a:rPr lang="en-US" sz="1400" dirty="0">
                <a:solidFill>
                  <a:prstClr val="black"/>
                </a:solidFill>
              </a:rPr>
            </a:br>
            <a:r>
              <a:rPr lang="en-US" noProof="0" dirty="0"/>
              <a:t>Challenges – Example 2</a:t>
            </a:r>
          </a:p>
        </p:txBody>
      </p:sp>
      <p:pic>
        <p:nvPicPr>
          <p:cNvPr id="10" name="Grafik 9">
            <a:extLst>
              <a:ext uri="{FF2B5EF4-FFF2-40B4-BE49-F238E27FC236}">
                <a16:creationId xmlns:a16="http://schemas.microsoft.com/office/drawing/2014/main" id="{F8097C0B-C4F4-42A8-8C00-EA4C642AD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6351" y="2423193"/>
            <a:ext cx="3600000" cy="2880000"/>
          </a:xfrm>
          <a:prstGeom prst="rect">
            <a:avLst/>
          </a:prstGeom>
        </p:spPr>
      </p:pic>
      <p:grpSp>
        <p:nvGrpSpPr>
          <p:cNvPr id="2" name="Gruppieren 1">
            <a:extLst>
              <a:ext uri="{FF2B5EF4-FFF2-40B4-BE49-F238E27FC236}">
                <a16:creationId xmlns:a16="http://schemas.microsoft.com/office/drawing/2014/main" id="{BB41C945-D1EF-4D2A-B468-8B72911E30B5}"/>
              </a:ext>
            </a:extLst>
          </p:cNvPr>
          <p:cNvGrpSpPr/>
          <p:nvPr/>
        </p:nvGrpSpPr>
        <p:grpSpPr>
          <a:xfrm>
            <a:off x="2045368" y="4126832"/>
            <a:ext cx="3994485" cy="1871838"/>
            <a:chOff x="2045368" y="4126832"/>
            <a:chExt cx="3994485" cy="1871838"/>
          </a:xfrm>
        </p:grpSpPr>
        <p:sp>
          <p:nvSpPr>
            <p:cNvPr id="13" name="Textfeld 12">
              <a:extLst>
                <a:ext uri="{FF2B5EF4-FFF2-40B4-BE49-F238E27FC236}">
                  <a16:creationId xmlns:a16="http://schemas.microsoft.com/office/drawing/2014/main" id="{D00EB026-3120-4F97-987F-DCAD819C812F}"/>
                </a:ext>
              </a:extLst>
            </p:cNvPr>
            <p:cNvSpPr txBox="1"/>
            <p:nvPr/>
          </p:nvSpPr>
          <p:spPr>
            <a:xfrm>
              <a:off x="3693695" y="5690893"/>
              <a:ext cx="1756610" cy="307777"/>
            </a:xfrm>
            <a:prstGeom prst="rect">
              <a:avLst/>
            </a:prstGeom>
            <a:noFill/>
            <a:ln w="28575">
              <a:solidFill>
                <a:srgbClr val="72791C"/>
              </a:solidFill>
            </a:ln>
          </p:spPr>
          <p:txBody>
            <a:bodyPr wrap="square" rtlCol="0">
              <a:spAutoFit/>
            </a:bodyPr>
            <a:lstStyle/>
            <a:p>
              <a:pPr algn="ctr"/>
              <a:r>
                <a:rPr lang="en-US" sz="1400" dirty="0"/>
                <a:t>Gradient inversion</a:t>
              </a:r>
            </a:p>
          </p:txBody>
        </p:sp>
        <p:cxnSp>
          <p:nvCxnSpPr>
            <p:cNvPr id="14" name="Gerade Verbindung mit Pfeil 13">
              <a:extLst>
                <a:ext uri="{FF2B5EF4-FFF2-40B4-BE49-F238E27FC236}">
                  <a16:creationId xmlns:a16="http://schemas.microsoft.com/office/drawing/2014/main" id="{3502E6AE-E587-4C52-8E30-CAD5BEC087F7}"/>
                </a:ext>
              </a:extLst>
            </p:cNvPr>
            <p:cNvCxnSpPr>
              <a:cxnSpLocks/>
              <a:stCxn id="13" idx="1"/>
            </p:cNvCxnSpPr>
            <p:nvPr/>
          </p:nvCxnSpPr>
          <p:spPr>
            <a:xfrm flipH="1" flipV="1">
              <a:off x="2045368" y="4126832"/>
              <a:ext cx="1648327" cy="1717950"/>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5" name="Gerade Verbindung mit Pfeil 14">
              <a:extLst>
                <a:ext uri="{FF2B5EF4-FFF2-40B4-BE49-F238E27FC236}">
                  <a16:creationId xmlns:a16="http://schemas.microsoft.com/office/drawing/2014/main" id="{8EF3F041-09A4-4BDF-AFD0-5A9B575D3622}"/>
                </a:ext>
              </a:extLst>
            </p:cNvPr>
            <p:cNvCxnSpPr>
              <a:cxnSpLocks/>
              <a:stCxn id="13" idx="3"/>
            </p:cNvCxnSpPr>
            <p:nvPr/>
          </p:nvCxnSpPr>
          <p:spPr>
            <a:xfrm flipV="1">
              <a:off x="5450305" y="4126832"/>
              <a:ext cx="589548" cy="1717950"/>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grpSp>
      <p:sp>
        <p:nvSpPr>
          <p:cNvPr id="12" name="Textfeld 11">
            <a:extLst>
              <a:ext uri="{FF2B5EF4-FFF2-40B4-BE49-F238E27FC236}">
                <a16:creationId xmlns:a16="http://schemas.microsoft.com/office/drawing/2014/main" id="{1E78B74E-713F-4992-8DAA-B7584D0D6928}"/>
              </a:ext>
            </a:extLst>
          </p:cNvPr>
          <p:cNvSpPr txBox="1"/>
          <p:nvPr/>
        </p:nvSpPr>
        <p:spPr>
          <a:xfrm>
            <a:off x="517649" y="5303193"/>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6" name="Textfeld 15">
            <a:extLst>
              <a:ext uri="{FF2B5EF4-FFF2-40B4-BE49-F238E27FC236}">
                <a16:creationId xmlns:a16="http://schemas.microsoft.com/office/drawing/2014/main" id="{E72FF910-2769-452D-8CC2-9149BDA84EC6}"/>
              </a:ext>
            </a:extLst>
          </p:cNvPr>
          <p:cNvSpPr txBox="1"/>
          <p:nvPr/>
        </p:nvSpPr>
        <p:spPr>
          <a:xfrm>
            <a:off x="7896679" y="5303193"/>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2054849702"/>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1a: Sanity-check changes made to pipeline</a:t>
            </a:r>
          </a:p>
          <a:p>
            <a:r>
              <a:rPr lang="en-US" sz="1800" dirty="0"/>
              <a:t>Fool network by providing optical image as thermal input</a:t>
            </a:r>
          </a:p>
          <a:p>
            <a:r>
              <a:rPr lang="en-US" sz="1800" dirty="0"/>
              <a:t>Train on MS-COCO, test on MS-COCO: 60.4% homography correctness </a:t>
            </a:r>
            <a:r>
              <a:rPr lang="en-US" sz="1800" baseline="30000" dirty="0"/>
              <a:t>*</a:t>
            </a:r>
          </a:p>
          <a:p>
            <a:endParaRPr lang="en-US" sz="1800" dirty="0"/>
          </a:p>
          <a:p>
            <a:endParaRPr lang="en-US" sz="1800" dirty="0"/>
          </a:p>
          <a:p>
            <a:pPr marL="0" indent="0">
              <a:buNone/>
            </a:pPr>
            <a:r>
              <a:rPr lang="en-US" sz="2000" dirty="0"/>
              <a:t>						</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40</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7" name="Grafik 6" descr="Ein Bild, das drinnen enthält.&#10;&#10;Automatisch generierte Beschreibung">
            <a:extLst>
              <a:ext uri="{FF2B5EF4-FFF2-40B4-BE49-F238E27FC236}">
                <a16:creationId xmlns:a16="http://schemas.microsoft.com/office/drawing/2014/main" id="{40F0E638-D1A0-489B-B562-E6AE4624EC7E}"/>
              </a:ext>
            </a:extLst>
          </p:cNvPr>
          <p:cNvPicPr>
            <a:picLocks noChangeAspect="1"/>
          </p:cNvPicPr>
          <p:nvPr/>
        </p:nvPicPr>
        <p:blipFill rotWithShape="1">
          <a:blip r:embed="rId3">
            <a:extLst>
              <a:ext uri="{28A0092B-C50C-407E-A947-70E740481C1C}">
                <a14:useLocalDpi xmlns:a14="http://schemas.microsoft.com/office/drawing/2010/main" val="0"/>
              </a:ext>
            </a:extLst>
          </a:blip>
          <a:srcRect t="11748"/>
          <a:stretch/>
        </p:blipFill>
        <p:spPr>
          <a:xfrm>
            <a:off x="1273339" y="3022566"/>
            <a:ext cx="6593772" cy="2520000"/>
          </a:xfrm>
          <a:prstGeom prst="rect">
            <a:avLst/>
          </a:prstGeom>
        </p:spPr>
      </p:pic>
      <p:sp>
        <p:nvSpPr>
          <p:cNvPr id="8" name="TextBox 7">
            <a:extLst>
              <a:ext uri="{FF2B5EF4-FFF2-40B4-BE49-F238E27FC236}">
                <a16:creationId xmlns:a16="http://schemas.microsoft.com/office/drawing/2014/main" id="{73E71977-A714-4092-B32E-817E0F296C47}"/>
              </a:ext>
            </a:extLst>
          </p:cNvPr>
          <p:cNvSpPr txBox="1"/>
          <p:nvPr/>
        </p:nvSpPr>
        <p:spPr>
          <a:xfrm>
            <a:off x="322075" y="6062505"/>
            <a:ext cx="8496300" cy="246221"/>
          </a:xfrm>
          <a:prstGeom prst="rect">
            <a:avLst/>
          </a:prstGeom>
          <a:noFill/>
        </p:spPr>
        <p:txBody>
          <a:bodyPr wrap="square" rtlCol="0">
            <a:spAutoFit/>
          </a:bodyPr>
          <a:lstStyle/>
          <a:p>
            <a:r>
              <a:rPr lang="en-US" sz="1000" dirty="0">
                <a:solidFill>
                  <a:schemeClr val="bg1">
                    <a:lumMod val="75000"/>
                  </a:schemeClr>
                </a:solidFill>
              </a:rPr>
              <a:t>* Homography correctness defined as percentage of correctly estimated warps up to a certain threshold</a:t>
            </a:r>
            <a:endParaRPr lang="en-US" sz="1000" i="1" dirty="0">
              <a:solidFill>
                <a:schemeClr val="bg1">
                  <a:lumMod val="75000"/>
                </a:schemeClr>
              </a:solidFill>
            </a:endParaRPr>
          </a:p>
        </p:txBody>
      </p:sp>
    </p:spTree>
    <p:extLst>
      <p:ext uri="{BB962C8B-B14F-4D97-AF65-F5344CB8AC3E}">
        <p14:creationId xmlns:p14="http://schemas.microsoft.com/office/powerpoint/2010/main" val="762343144"/>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1b: Sanity-check changes made to pipeline</a:t>
            </a:r>
          </a:p>
          <a:p>
            <a:r>
              <a:rPr lang="en-US" sz="1800" dirty="0"/>
              <a:t>Fool network by providing optical image as thermal input</a:t>
            </a:r>
          </a:p>
          <a:p>
            <a:r>
              <a:rPr lang="en-US" sz="1800" dirty="0"/>
              <a:t>Train on MS-COCO, test on UAV imagery: 21.5% homography correctness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r>
              <a:rPr lang="en-US" sz="1800" dirty="0"/>
              <a:t>Data completely unseen during training, hence large performance drop</a:t>
            </a:r>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41</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7" name="Grafik 6">
            <a:extLst>
              <a:ext uri="{FF2B5EF4-FFF2-40B4-BE49-F238E27FC236}">
                <a16:creationId xmlns:a16="http://schemas.microsoft.com/office/drawing/2014/main" id="{61790106-02EB-4C8A-8DC4-784F7E274F14}"/>
              </a:ext>
            </a:extLst>
          </p:cNvPr>
          <p:cNvPicPr>
            <a:picLocks noChangeAspect="1"/>
          </p:cNvPicPr>
          <p:nvPr/>
        </p:nvPicPr>
        <p:blipFill rotWithShape="1">
          <a:blip r:embed="rId3">
            <a:extLst>
              <a:ext uri="{28A0092B-C50C-407E-A947-70E740481C1C}">
                <a14:useLocalDpi xmlns:a14="http://schemas.microsoft.com/office/drawing/2010/main" val="0"/>
              </a:ext>
            </a:extLst>
          </a:blip>
          <a:srcRect t="11700"/>
          <a:stretch/>
        </p:blipFill>
        <p:spPr>
          <a:xfrm>
            <a:off x="1276889" y="3022566"/>
            <a:ext cx="6590223" cy="2520000"/>
          </a:xfrm>
          <a:prstGeom prst="rect">
            <a:avLst/>
          </a:prstGeom>
        </p:spPr>
      </p:pic>
    </p:spTree>
    <p:extLst>
      <p:ext uri="{BB962C8B-B14F-4D97-AF65-F5344CB8AC3E}">
        <p14:creationId xmlns:p14="http://schemas.microsoft.com/office/powerpoint/2010/main" val="129344776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2: Train on cross-spectral data only</a:t>
            </a:r>
          </a:p>
          <a:p>
            <a:r>
              <a:rPr lang="en-US" sz="1800" dirty="0"/>
              <a:t>Train on all cross-spectral data, test on cross-spectral data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Cannot learn reliable cross-spectral descriptors</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42</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8" name="Grafik 7" descr="Ein Bild, das Straße enthält.&#10;&#10;Automatisch generierte Beschreibung">
            <a:extLst>
              <a:ext uri="{FF2B5EF4-FFF2-40B4-BE49-F238E27FC236}">
                <a16:creationId xmlns:a16="http://schemas.microsoft.com/office/drawing/2014/main" id="{AD82D094-89E4-4839-874F-72C677D558DC}"/>
              </a:ext>
            </a:extLst>
          </p:cNvPr>
          <p:cNvPicPr>
            <a:picLocks noChangeAspect="1"/>
          </p:cNvPicPr>
          <p:nvPr/>
        </p:nvPicPr>
        <p:blipFill rotWithShape="1">
          <a:blip r:embed="rId3">
            <a:extLst>
              <a:ext uri="{28A0092B-C50C-407E-A947-70E740481C1C}">
                <a14:useLocalDpi xmlns:a14="http://schemas.microsoft.com/office/drawing/2010/main" val="0"/>
              </a:ext>
            </a:extLst>
          </a:blip>
          <a:srcRect t="11327"/>
          <a:stretch/>
        </p:blipFill>
        <p:spPr>
          <a:xfrm>
            <a:off x="1375106" y="3013165"/>
            <a:ext cx="6562519" cy="2520000"/>
          </a:xfrm>
          <a:prstGeom prst="rect">
            <a:avLst/>
          </a:prstGeom>
        </p:spPr>
      </p:pic>
    </p:spTree>
    <p:extLst>
      <p:ext uri="{BB962C8B-B14F-4D97-AF65-F5344CB8AC3E}">
        <p14:creationId xmlns:p14="http://schemas.microsoft.com/office/powerpoint/2010/main" val="405548336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2: Train on cross-spectral data only</a:t>
            </a:r>
          </a:p>
          <a:p>
            <a:r>
              <a:rPr lang="en-US" sz="1800" dirty="0"/>
              <a:t>Train on all cross-spectral data, test on cross-spectral data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Cannot learn reliable cross-spectral descriptors</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pic>
        <p:nvPicPr>
          <p:cNvPr id="7" name="Grafik 6" descr="Ein Bild, das drinnen, Person enthält.&#10;&#10;Automatisch generierte Beschreibung">
            <a:extLst>
              <a:ext uri="{FF2B5EF4-FFF2-40B4-BE49-F238E27FC236}">
                <a16:creationId xmlns:a16="http://schemas.microsoft.com/office/drawing/2014/main" id="{C7C93ACD-4C24-42A1-85A7-A2DA2373918C}"/>
              </a:ext>
            </a:extLst>
          </p:cNvPr>
          <p:cNvPicPr>
            <a:picLocks noChangeAspect="1"/>
          </p:cNvPicPr>
          <p:nvPr/>
        </p:nvPicPr>
        <p:blipFill rotWithShape="1">
          <a:blip r:embed="rId3">
            <a:extLst>
              <a:ext uri="{28A0092B-C50C-407E-A947-70E740481C1C}">
                <a14:useLocalDpi xmlns:a14="http://schemas.microsoft.com/office/drawing/2010/main" val="0"/>
              </a:ext>
            </a:extLst>
          </a:blip>
          <a:srcRect t="13370"/>
          <a:stretch/>
        </p:blipFill>
        <p:spPr>
          <a:xfrm>
            <a:off x="1297719" y="3050473"/>
            <a:ext cx="6717291" cy="2520000"/>
          </a:xfrm>
          <a:prstGeom prst="rect">
            <a:avLst/>
          </a:prstGeom>
        </p:spPr>
      </p:pic>
      <p:sp>
        <p:nvSpPr>
          <p:cNvPr id="5" name="Foliennummernplatzhalter 4"/>
          <p:cNvSpPr>
            <a:spLocks noGrp="1"/>
          </p:cNvSpPr>
          <p:nvPr>
            <p:ph type="sldNum" sz="quarter" idx="12"/>
          </p:nvPr>
        </p:nvSpPr>
        <p:spPr/>
        <p:txBody>
          <a:bodyPr/>
          <a:lstStyle/>
          <a:p>
            <a:fld id="{6C6AE60A-B69C-4790-82F7-3882EDF23186}" type="slidenum">
              <a:rPr lang="de-DE" smtClean="0"/>
              <a:t>43</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spTree>
    <p:extLst>
      <p:ext uri="{BB962C8B-B14F-4D97-AF65-F5344CB8AC3E}">
        <p14:creationId xmlns:p14="http://schemas.microsoft.com/office/powerpoint/2010/main" val="244923565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2: Train on cross-spectral data only</a:t>
            </a:r>
          </a:p>
          <a:p>
            <a:r>
              <a:rPr lang="en-US" sz="1800" dirty="0"/>
              <a:t>Train on all cross-spectral data, test on cross-spectral data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Cannot learn reliable cross-spectral descriptors</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pic>
        <p:nvPicPr>
          <p:cNvPr id="7" name="Grafik 6" descr="Ein Bild, das Straße, drinnen enthält.&#10;&#10;Automatisch generierte Beschreibung">
            <a:extLst>
              <a:ext uri="{FF2B5EF4-FFF2-40B4-BE49-F238E27FC236}">
                <a16:creationId xmlns:a16="http://schemas.microsoft.com/office/drawing/2014/main" id="{C9D9D81B-FA54-4BCF-9FA9-3D33E105374D}"/>
              </a:ext>
            </a:extLst>
          </p:cNvPr>
          <p:cNvPicPr>
            <a:picLocks noChangeAspect="1"/>
          </p:cNvPicPr>
          <p:nvPr/>
        </p:nvPicPr>
        <p:blipFill rotWithShape="1">
          <a:blip r:embed="rId3">
            <a:extLst>
              <a:ext uri="{28A0092B-C50C-407E-A947-70E740481C1C}">
                <a14:useLocalDpi xmlns:a14="http://schemas.microsoft.com/office/drawing/2010/main" val="0"/>
              </a:ext>
            </a:extLst>
          </a:blip>
          <a:srcRect t="13370"/>
          <a:stretch/>
        </p:blipFill>
        <p:spPr>
          <a:xfrm>
            <a:off x="1280301" y="3039292"/>
            <a:ext cx="6717291" cy="2520000"/>
          </a:xfrm>
          <a:prstGeom prst="rect">
            <a:avLst/>
          </a:prstGeom>
        </p:spPr>
      </p:pic>
      <p:sp>
        <p:nvSpPr>
          <p:cNvPr id="5" name="Foliennummernplatzhalter 4"/>
          <p:cNvSpPr>
            <a:spLocks noGrp="1"/>
          </p:cNvSpPr>
          <p:nvPr>
            <p:ph type="sldNum" sz="quarter" idx="12"/>
          </p:nvPr>
        </p:nvSpPr>
        <p:spPr/>
        <p:txBody>
          <a:bodyPr/>
          <a:lstStyle/>
          <a:p>
            <a:fld id="{6C6AE60A-B69C-4790-82F7-3882EDF23186}" type="slidenum">
              <a:rPr lang="de-DE" smtClean="0"/>
              <a:t>44</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spTree>
    <p:extLst>
      <p:ext uri="{BB962C8B-B14F-4D97-AF65-F5344CB8AC3E}">
        <p14:creationId xmlns:p14="http://schemas.microsoft.com/office/powerpoint/2010/main" val="86137188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3: Train on both optical and cross-spectral data (balanced)</a:t>
            </a:r>
          </a:p>
          <a:p>
            <a:r>
              <a:rPr lang="en-US" sz="1800" dirty="0"/>
              <a:t>Train on MS-COCO and all cross-spectral data, test on cross-spectral data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Successful learning for optical to optical</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45</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7" name="Grafik 6" descr="Ein Bild, das Text, Karte enthält.&#10;&#10;Automatisch generierte Beschreibung">
            <a:extLst>
              <a:ext uri="{FF2B5EF4-FFF2-40B4-BE49-F238E27FC236}">
                <a16:creationId xmlns:a16="http://schemas.microsoft.com/office/drawing/2014/main" id="{3CD118BE-2CF4-423F-B392-AD675CFBFB45}"/>
              </a:ext>
            </a:extLst>
          </p:cNvPr>
          <p:cNvPicPr>
            <a:picLocks noChangeAspect="1"/>
          </p:cNvPicPr>
          <p:nvPr/>
        </p:nvPicPr>
        <p:blipFill rotWithShape="1">
          <a:blip r:embed="rId3">
            <a:extLst>
              <a:ext uri="{28A0092B-C50C-407E-A947-70E740481C1C}">
                <a14:useLocalDpi xmlns:a14="http://schemas.microsoft.com/office/drawing/2010/main" val="0"/>
              </a:ext>
            </a:extLst>
          </a:blip>
          <a:srcRect t="10973"/>
          <a:stretch/>
        </p:blipFill>
        <p:spPr>
          <a:xfrm>
            <a:off x="1366534" y="3022566"/>
            <a:ext cx="6410930" cy="2520000"/>
          </a:xfrm>
          <a:prstGeom prst="rect">
            <a:avLst/>
          </a:prstGeom>
        </p:spPr>
      </p:pic>
    </p:spTree>
    <p:extLst>
      <p:ext uri="{BB962C8B-B14F-4D97-AF65-F5344CB8AC3E}">
        <p14:creationId xmlns:p14="http://schemas.microsoft.com/office/powerpoint/2010/main" val="115555677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3: Train on both optical and cross-spectral data (balanced)</a:t>
            </a:r>
          </a:p>
          <a:p>
            <a:r>
              <a:rPr lang="en-US" sz="1800" dirty="0"/>
              <a:t>Train on MS-COCO and all cross-spectral data, test on cross-spectral data</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Cannot learn reliable cross-spectral descriptors</a:t>
            </a:r>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46</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8" name="Grafik 7" descr="Ein Bild, das Objekt enthält.&#10;&#10;Automatisch generierte Beschreibung">
            <a:extLst>
              <a:ext uri="{FF2B5EF4-FFF2-40B4-BE49-F238E27FC236}">
                <a16:creationId xmlns:a16="http://schemas.microsoft.com/office/drawing/2014/main" id="{4548E029-611C-4490-B079-3F3EE1884CFC}"/>
              </a:ext>
            </a:extLst>
          </p:cNvPr>
          <p:cNvPicPr>
            <a:picLocks noChangeAspect="1"/>
          </p:cNvPicPr>
          <p:nvPr/>
        </p:nvPicPr>
        <p:blipFill rotWithShape="1">
          <a:blip r:embed="rId3">
            <a:extLst>
              <a:ext uri="{28A0092B-C50C-407E-A947-70E740481C1C}">
                <a14:useLocalDpi xmlns:a14="http://schemas.microsoft.com/office/drawing/2010/main" val="0"/>
              </a:ext>
            </a:extLst>
          </a:blip>
          <a:srcRect t="10607"/>
          <a:stretch/>
        </p:blipFill>
        <p:spPr>
          <a:xfrm>
            <a:off x="1379645" y="3022566"/>
            <a:ext cx="6384710" cy="2520000"/>
          </a:xfrm>
          <a:prstGeom prst="rect">
            <a:avLst/>
          </a:prstGeom>
        </p:spPr>
      </p:pic>
    </p:spTree>
    <p:extLst>
      <p:ext uri="{BB962C8B-B14F-4D97-AF65-F5344CB8AC3E}">
        <p14:creationId xmlns:p14="http://schemas.microsoft.com/office/powerpoint/2010/main" val="220758692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4a: Test if network can capture cross-spectral transformation</a:t>
            </a:r>
          </a:p>
          <a:p>
            <a:r>
              <a:rPr lang="en-US" sz="1800" dirty="0"/>
              <a:t>Train and test on single image pair from ICIP</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Not successful for strong warped image pair</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47</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7" name="Grafik 6" descr="Ein Bild, das drinnen enthält.&#10;&#10;Automatisch generierte Beschreibung">
            <a:extLst>
              <a:ext uri="{FF2B5EF4-FFF2-40B4-BE49-F238E27FC236}">
                <a16:creationId xmlns:a16="http://schemas.microsoft.com/office/drawing/2014/main" id="{B526DA0E-493D-4D77-A2A9-E838609E7541}"/>
              </a:ext>
            </a:extLst>
          </p:cNvPr>
          <p:cNvPicPr>
            <a:picLocks noChangeAspect="1"/>
          </p:cNvPicPr>
          <p:nvPr/>
        </p:nvPicPr>
        <p:blipFill rotWithShape="1">
          <a:blip r:embed="rId3">
            <a:extLst>
              <a:ext uri="{28A0092B-C50C-407E-A947-70E740481C1C}">
                <a14:useLocalDpi xmlns:a14="http://schemas.microsoft.com/office/drawing/2010/main" val="0"/>
              </a:ext>
            </a:extLst>
          </a:blip>
          <a:srcRect t="10973"/>
          <a:stretch/>
        </p:blipFill>
        <p:spPr>
          <a:xfrm>
            <a:off x="1366534" y="3022566"/>
            <a:ext cx="6410930" cy="2520000"/>
          </a:xfrm>
          <a:prstGeom prst="rect">
            <a:avLst/>
          </a:prstGeom>
        </p:spPr>
      </p:pic>
    </p:spTree>
    <p:extLst>
      <p:ext uri="{BB962C8B-B14F-4D97-AF65-F5344CB8AC3E}">
        <p14:creationId xmlns:p14="http://schemas.microsoft.com/office/powerpoint/2010/main" val="412409884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4a: Test if network can capture cross-spectral transformation</a:t>
            </a:r>
          </a:p>
          <a:p>
            <a:r>
              <a:rPr lang="en-US" sz="1800" dirty="0"/>
              <a:t>Train and test on single image pair from ICIP</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Not successful for slightly warped image pair either</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48</a:t>
            </a:fld>
            <a:endParaRPr lang="de-DE" dirty="0"/>
          </a:p>
        </p:txBody>
      </p:sp>
      <p:pic>
        <p:nvPicPr>
          <p:cNvPr id="8" name="Grafik 7" descr="Ein Bild, das drinnen enthält.&#10;&#10;Automatisch generierte Beschreibung">
            <a:extLst>
              <a:ext uri="{FF2B5EF4-FFF2-40B4-BE49-F238E27FC236}">
                <a16:creationId xmlns:a16="http://schemas.microsoft.com/office/drawing/2014/main" id="{0D20F0C7-EBE9-4BB0-998E-B92018396E41}"/>
              </a:ext>
            </a:extLst>
          </p:cNvPr>
          <p:cNvPicPr>
            <a:picLocks noChangeAspect="1"/>
          </p:cNvPicPr>
          <p:nvPr/>
        </p:nvPicPr>
        <p:blipFill rotWithShape="1">
          <a:blip r:embed="rId3">
            <a:extLst>
              <a:ext uri="{28A0092B-C50C-407E-A947-70E740481C1C}">
                <a14:useLocalDpi xmlns:a14="http://schemas.microsoft.com/office/drawing/2010/main" val="0"/>
              </a:ext>
            </a:extLst>
          </a:blip>
          <a:srcRect t="10442"/>
          <a:stretch/>
        </p:blipFill>
        <p:spPr>
          <a:xfrm>
            <a:off x="1385525" y="3022566"/>
            <a:ext cx="6372951" cy="2520000"/>
          </a:xfrm>
          <a:prstGeom prst="rect">
            <a:avLst/>
          </a:prstGeom>
        </p:spPr>
      </p:pic>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spTree>
    <p:extLst>
      <p:ext uri="{BB962C8B-B14F-4D97-AF65-F5344CB8AC3E}">
        <p14:creationId xmlns:p14="http://schemas.microsoft.com/office/powerpoint/2010/main" val="233653173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4b: Test if network can capture cross-spectral transformation</a:t>
            </a:r>
          </a:p>
          <a:p>
            <a:r>
              <a:rPr lang="en-US" sz="1800" dirty="0"/>
              <a:t>Train and test on single image pair from WARM</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 learn cross-spectral descriptors for very small warps of thermal image</a:t>
            </a:r>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49</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7" name="Grafik 6" descr="Ein Bild, das draußen enthält.&#10;&#10;Automatisch generierte Beschreibung">
            <a:extLst>
              <a:ext uri="{FF2B5EF4-FFF2-40B4-BE49-F238E27FC236}">
                <a16:creationId xmlns:a16="http://schemas.microsoft.com/office/drawing/2014/main" id="{33C43CD3-752E-4A3A-9F9C-86BAFDF394CB}"/>
              </a:ext>
            </a:extLst>
          </p:cNvPr>
          <p:cNvPicPr>
            <a:picLocks noChangeAspect="1"/>
          </p:cNvPicPr>
          <p:nvPr/>
        </p:nvPicPr>
        <p:blipFill rotWithShape="1">
          <a:blip r:embed="rId3">
            <a:extLst>
              <a:ext uri="{28A0092B-C50C-407E-A947-70E740481C1C}">
                <a14:useLocalDpi xmlns:a14="http://schemas.microsoft.com/office/drawing/2010/main" val="0"/>
              </a:ext>
            </a:extLst>
          </a:blip>
          <a:srcRect t="10607"/>
          <a:stretch/>
        </p:blipFill>
        <p:spPr>
          <a:xfrm>
            <a:off x="1379645" y="3022566"/>
            <a:ext cx="6384710" cy="2520000"/>
          </a:xfrm>
          <a:prstGeom prst="rect">
            <a:avLst/>
          </a:prstGeom>
        </p:spPr>
      </p:pic>
    </p:spTree>
    <p:extLst>
      <p:ext uri="{BB962C8B-B14F-4D97-AF65-F5344CB8AC3E}">
        <p14:creationId xmlns:p14="http://schemas.microsoft.com/office/powerpoint/2010/main" val="36211103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descr="Ein Bild, das drinnen enthält.&#10;&#10;Automatisch generierte Beschreibung">
            <a:extLst>
              <a:ext uri="{FF2B5EF4-FFF2-40B4-BE49-F238E27FC236}">
                <a16:creationId xmlns:a16="http://schemas.microsoft.com/office/drawing/2014/main" id="{39E57BDA-5643-4340-A2D7-6E19C8B73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351" y="2424249"/>
            <a:ext cx="3600000" cy="2880000"/>
          </a:xfrm>
          <a:prstGeom prst="rect">
            <a:avLst/>
          </a:prstGeom>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a:t>
            </a:fld>
            <a:endParaRPr lang="de-DE" dirty="0"/>
          </a:p>
        </p:txBody>
      </p:sp>
      <p:sp>
        <p:nvSpPr>
          <p:cNvPr id="6" name="Titel 5"/>
          <p:cNvSpPr>
            <a:spLocks noGrp="1"/>
          </p:cNvSpPr>
          <p:nvPr>
            <p:ph type="title"/>
          </p:nvPr>
        </p:nvSpPr>
        <p:spPr/>
        <p:txBody>
          <a:bodyPr/>
          <a:lstStyle/>
          <a:p>
            <a:r>
              <a:rPr lang="en-US" sz="1400" dirty="0">
                <a:solidFill>
                  <a:prstClr val="black"/>
                </a:solidFill>
              </a:rPr>
              <a:t>Introduction</a:t>
            </a:r>
            <a:br>
              <a:rPr lang="en-US" noProof="0" dirty="0"/>
            </a:br>
            <a:r>
              <a:rPr lang="en-US" noProof="0" dirty="0"/>
              <a:t>Challenges – Example 3</a:t>
            </a:r>
          </a:p>
        </p:txBody>
      </p:sp>
      <p:pic>
        <p:nvPicPr>
          <p:cNvPr id="7" name="Grafik 6" descr="Ein Bild, das Gebäude, draußen enthält.&#10;&#10;Automatisch generierte Beschreibung">
            <a:extLst>
              <a:ext uri="{FF2B5EF4-FFF2-40B4-BE49-F238E27FC236}">
                <a16:creationId xmlns:a16="http://schemas.microsoft.com/office/drawing/2014/main" id="{56C4D52B-1D53-4E41-A8CD-020A80D5D158}"/>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517649" y="2424249"/>
            <a:ext cx="3840000" cy="2880000"/>
          </a:xfrm>
          <a:prstGeom prst="rect">
            <a:avLst/>
          </a:prstGeom>
        </p:spPr>
      </p:pic>
      <p:grpSp>
        <p:nvGrpSpPr>
          <p:cNvPr id="14" name="Gruppieren 13">
            <a:extLst>
              <a:ext uri="{FF2B5EF4-FFF2-40B4-BE49-F238E27FC236}">
                <a16:creationId xmlns:a16="http://schemas.microsoft.com/office/drawing/2014/main" id="{7DD4FCE2-D250-40E3-94AD-0CBF3786846E}"/>
              </a:ext>
            </a:extLst>
          </p:cNvPr>
          <p:cNvGrpSpPr/>
          <p:nvPr/>
        </p:nvGrpSpPr>
        <p:grpSpPr>
          <a:xfrm>
            <a:off x="2153653" y="4920916"/>
            <a:ext cx="3886200" cy="1293197"/>
            <a:chOff x="2153653" y="4920916"/>
            <a:chExt cx="3886200" cy="1293197"/>
          </a:xfrm>
        </p:grpSpPr>
        <p:sp>
          <p:nvSpPr>
            <p:cNvPr id="15" name="Textfeld 14">
              <a:extLst>
                <a:ext uri="{FF2B5EF4-FFF2-40B4-BE49-F238E27FC236}">
                  <a16:creationId xmlns:a16="http://schemas.microsoft.com/office/drawing/2014/main" id="{45E128AC-4E78-49E0-8DEE-C373C270FBA1}"/>
                </a:ext>
              </a:extLst>
            </p:cNvPr>
            <p:cNvSpPr txBox="1"/>
            <p:nvPr/>
          </p:nvSpPr>
          <p:spPr>
            <a:xfrm>
              <a:off x="3693695" y="5690893"/>
              <a:ext cx="1756610" cy="523220"/>
            </a:xfrm>
            <a:prstGeom prst="rect">
              <a:avLst/>
            </a:prstGeom>
            <a:noFill/>
            <a:ln w="28575">
              <a:solidFill>
                <a:srgbClr val="72791C"/>
              </a:solidFill>
            </a:ln>
          </p:spPr>
          <p:txBody>
            <a:bodyPr wrap="square" rtlCol="0">
              <a:spAutoFit/>
            </a:bodyPr>
            <a:lstStyle/>
            <a:p>
              <a:pPr algn="ctr"/>
              <a:r>
                <a:rPr lang="en-US" sz="1400" dirty="0"/>
                <a:t>Non-linear intensity transformation</a:t>
              </a:r>
            </a:p>
          </p:txBody>
        </p:sp>
        <p:cxnSp>
          <p:nvCxnSpPr>
            <p:cNvPr id="16" name="Gerade Verbindung mit Pfeil 15">
              <a:extLst>
                <a:ext uri="{FF2B5EF4-FFF2-40B4-BE49-F238E27FC236}">
                  <a16:creationId xmlns:a16="http://schemas.microsoft.com/office/drawing/2014/main" id="{7E4D91FA-D092-4D4C-8398-C3D7F631B6E6}"/>
                </a:ext>
              </a:extLst>
            </p:cNvPr>
            <p:cNvCxnSpPr>
              <a:cxnSpLocks/>
              <a:stCxn id="15" idx="1"/>
            </p:cNvCxnSpPr>
            <p:nvPr/>
          </p:nvCxnSpPr>
          <p:spPr>
            <a:xfrm flipH="1" flipV="1">
              <a:off x="2153653" y="4920916"/>
              <a:ext cx="1540042" cy="1031587"/>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cxnSp>
          <p:nvCxnSpPr>
            <p:cNvPr id="17" name="Gerade Verbindung mit Pfeil 16">
              <a:extLst>
                <a:ext uri="{FF2B5EF4-FFF2-40B4-BE49-F238E27FC236}">
                  <a16:creationId xmlns:a16="http://schemas.microsoft.com/office/drawing/2014/main" id="{DF6D1A90-DD37-4514-8B20-B18BBA2F848E}"/>
                </a:ext>
              </a:extLst>
            </p:cNvPr>
            <p:cNvCxnSpPr>
              <a:cxnSpLocks/>
              <a:stCxn id="15" idx="3"/>
            </p:cNvCxnSpPr>
            <p:nvPr/>
          </p:nvCxnSpPr>
          <p:spPr>
            <a:xfrm flipV="1">
              <a:off x="5450305" y="4920916"/>
              <a:ext cx="589548" cy="1031587"/>
            </a:xfrm>
            <a:prstGeom prst="straightConnector1">
              <a:avLst/>
            </a:prstGeom>
            <a:ln w="28575">
              <a:solidFill>
                <a:srgbClr val="72791C"/>
              </a:solidFill>
              <a:headEnd type="none" w="med" len="med"/>
              <a:tailEnd type="triangle"/>
            </a:ln>
          </p:spPr>
          <p:style>
            <a:lnRef idx="1">
              <a:schemeClr val="accent3"/>
            </a:lnRef>
            <a:fillRef idx="0">
              <a:schemeClr val="accent3"/>
            </a:fillRef>
            <a:effectRef idx="0">
              <a:schemeClr val="accent3"/>
            </a:effectRef>
            <a:fontRef idx="minor">
              <a:schemeClr val="tx1"/>
            </a:fontRef>
          </p:style>
        </p:cxnSp>
      </p:grpSp>
      <p:sp>
        <p:nvSpPr>
          <p:cNvPr id="12" name="Textfeld 11">
            <a:extLst>
              <a:ext uri="{FF2B5EF4-FFF2-40B4-BE49-F238E27FC236}">
                <a16:creationId xmlns:a16="http://schemas.microsoft.com/office/drawing/2014/main" id="{CCBBD760-8ABF-4436-A88C-2DBDBB7A03FF}"/>
              </a:ext>
            </a:extLst>
          </p:cNvPr>
          <p:cNvSpPr txBox="1"/>
          <p:nvPr/>
        </p:nvSpPr>
        <p:spPr>
          <a:xfrm>
            <a:off x="517649" y="5303193"/>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13" name="Textfeld 12">
            <a:extLst>
              <a:ext uri="{FF2B5EF4-FFF2-40B4-BE49-F238E27FC236}">
                <a16:creationId xmlns:a16="http://schemas.microsoft.com/office/drawing/2014/main" id="{CF8DD8D0-1026-4385-9083-F6DE200DDD36}"/>
              </a:ext>
            </a:extLst>
          </p:cNvPr>
          <p:cNvSpPr txBox="1"/>
          <p:nvPr/>
        </p:nvSpPr>
        <p:spPr>
          <a:xfrm>
            <a:off x="7896679" y="5303193"/>
            <a:ext cx="729672" cy="230832"/>
          </a:xfrm>
          <a:prstGeom prst="rect">
            <a:avLst/>
          </a:prstGeom>
          <a:noFill/>
        </p:spPr>
        <p:txBody>
          <a:bodyPr wrap="square" lIns="0" tIns="0" rIns="0" rtlCol="0">
            <a:spAutoFit/>
          </a:bodyPr>
          <a:lstStyle/>
          <a:p>
            <a:pPr algn="r"/>
            <a:r>
              <a:rPr lang="en-US" sz="1200" dirty="0"/>
              <a:t>thermal</a:t>
            </a:r>
            <a:endParaRPr lang="en-US" sz="1050" dirty="0"/>
          </a:p>
        </p:txBody>
      </p:sp>
    </p:spTree>
    <p:extLst>
      <p:ext uri="{BB962C8B-B14F-4D97-AF65-F5344CB8AC3E}">
        <p14:creationId xmlns:p14="http://schemas.microsoft.com/office/powerpoint/2010/main" val="123348492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p:txBody>
          <a:bodyPr/>
          <a:lstStyle/>
          <a:p>
            <a:pPr marL="0" indent="0">
              <a:buNone/>
            </a:pPr>
            <a:r>
              <a:rPr lang="en-US" sz="2000" dirty="0"/>
              <a:t>Experiment 4b: Test if network can capture cross-spectral transformation</a:t>
            </a:r>
          </a:p>
          <a:p>
            <a:r>
              <a:rPr lang="en-US" sz="1800" dirty="0"/>
              <a:t>Train and test on single image pair from WARM</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Can learn cross-spectral descriptors for very small warps of thermal image</a:t>
            </a:r>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pic>
        <p:nvPicPr>
          <p:cNvPr id="8" name="Grafik 7" descr="Ein Bild, das Boden enthält.&#10;&#10;Automatisch generierte Beschreibung">
            <a:extLst>
              <a:ext uri="{FF2B5EF4-FFF2-40B4-BE49-F238E27FC236}">
                <a16:creationId xmlns:a16="http://schemas.microsoft.com/office/drawing/2014/main" id="{F373C102-77C2-4BF4-831D-F376C146FF5B}"/>
              </a:ext>
            </a:extLst>
          </p:cNvPr>
          <p:cNvPicPr>
            <a:picLocks noChangeAspect="1"/>
          </p:cNvPicPr>
          <p:nvPr/>
        </p:nvPicPr>
        <p:blipFill rotWithShape="1">
          <a:blip r:embed="rId3">
            <a:extLst>
              <a:ext uri="{28A0092B-C50C-407E-A947-70E740481C1C}">
                <a14:useLocalDpi xmlns:a14="http://schemas.microsoft.com/office/drawing/2010/main" val="0"/>
              </a:ext>
            </a:extLst>
          </a:blip>
          <a:srcRect t="10813"/>
          <a:stretch/>
        </p:blipFill>
        <p:spPr>
          <a:xfrm>
            <a:off x="1371656" y="3022566"/>
            <a:ext cx="6399433" cy="2520000"/>
          </a:xfrm>
          <a:prstGeom prst="rect">
            <a:avLst/>
          </a:prstGeom>
        </p:spPr>
      </p:pic>
      <p:sp>
        <p:nvSpPr>
          <p:cNvPr id="5" name="Foliennummernplatzhalter 4"/>
          <p:cNvSpPr>
            <a:spLocks noGrp="1"/>
          </p:cNvSpPr>
          <p:nvPr>
            <p:ph type="sldNum" sz="quarter" idx="12"/>
          </p:nvPr>
        </p:nvSpPr>
        <p:spPr/>
        <p:txBody>
          <a:bodyPr/>
          <a:lstStyle/>
          <a:p>
            <a:fld id="{6C6AE60A-B69C-4790-82F7-3882EDF23186}" type="slidenum">
              <a:rPr lang="de-DE" smtClean="0"/>
              <a:t>50</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spTree>
    <p:extLst>
      <p:ext uri="{BB962C8B-B14F-4D97-AF65-F5344CB8AC3E}">
        <p14:creationId xmlns:p14="http://schemas.microsoft.com/office/powerpoint/2010/main" val="22906312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a:extLst>
              <a:ext uri="{FF2B5EF4-FFF2-40B4-BE49-F238E27FC236}">
                <a16:creationId xmlns:a16="http://schemas.microsoft.com/office/drawing/2014/main" id="{7F047923-6AE5-4012-81F8-37F5EDE7E982}"/>
              </a:ext>
            </a:extLst>
          </p:cNvPr>
          <p:cNvSpPr>
            <a:spLocks noGrp="1"/>
          </p:cNvSpPr>
          <p:nvPr>
            <p:ph idx="1"/>
          </p:nvPr>
        </p:nvSpPr>
        <p:spPr>
          <a:xfrm>
            <a:off x="323849" y="1751162"/>
            <a:ext cx="8569202" cy="4482948"/>
          </a:xfrm>
        </p:spPr>
        <p:txBody>
          <a:bodyPr/>
          <a:lstStyle/>
          <a:p>
            <a:pPr marL="0" indent="0">
              <a:buNone/>
            </a:pPr>
            <a:r>
              <a:rPr lang="en-US" sz="2000" dirty="0"/>
              <a:t>Preliminary findings:</a:t>
            </a:r>
          </a:p>
          <a:p>
            <a:r>
              <a:rPr lang="en-US" sz="2000" dirty="0"/>
              <a:t>SuperPoint is expressive enough to learn cross-spectral descriptors</a:t>
            </a:r>
          </a:p>
          <a:p>
            <a:r>
              <a:rPr lang="en-US" sz="2000" dirty="0"/>
              <a:t>Not yet able to teach generalizable cross-spectral matching</a:t>
            </a:r>
          </a:p>
          <a:p>
            <a:pPr marL="0" indent="0">
              <a:buNone/>
            </a:pPr>
            <a:endParaRPr lang="en-US" sz="2000" dirty="0"/>
          </a:p>
          <a:p>
            <a:pPr marL="0" indent="0">
              <a:buNone/>
            </a:pPr>
            <a:endParaRPr lang="en-US" sz="2000" dirty="0"/>
          </a:p>
          <a:p>
            <a:pPr marL="0" indent="0">
              <a:buNone/>
            </a:pPr>
            <a:r>
              <a:rPr lang="en-US" sz="2000" dirty="0"/>
              <a:t>Remaining steps until report deadline:</a:t>
            </a:r>
          </a:p>
          <a:p>
            <a:r>
              <a:rPr lang="en-US" sz="1800" dirty="0"/>
              <a:t>Train again with augmented WARM dataset, lower detection threshold, regularization and higher batch size</a:t>
            </a:r>
          </a:p>
          <a:p>
            <a:r>
              <a:rPr lang="en-US" sz="1800" dirty="0"/>
              <a:t>Better understand inability to overfit network to images from ICIP and tendency to have many-to-one matches</a:t>
            </a:r>
          </a:p>
          <a:p>
            <a:pPr marL="0" indent="0">
              <a:buNone/>
            </a:pPr>
            <a:endParaRPr lang="en-US" sz="2000" dirty="0"/>
          </a:p>
          <a:p>
            <a:endParaRPr lang="en-US" sz="18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51</a:t>
            </a:fld>
            <a:endParaRPr lang="de-DE" dirty="0"/>
          </a:p>
        </p:txBody>
      </p:sp>
      <p:sp>
        <p:nvSpPr>
          <p:cNvPr id="6" name="Titel 5"/>
          <p:cNvSpPr>
            <a:spLocks noGrp="1"/>
          </p:cNvSpPr>
          <p:nvPr>
            <p:ph type="title"/>
          </p:nvPr>
        </p:nvSpPr>
        <p:spPr/>
        <p:txBody>
          <a:bodyPr/>
          <a:lstStyle/>
          <a:p>
            <a:r>
              <a:rPr lang="en-US" sz="1400" dirty="0"/>
              <a:t>Phase 2 | SuperPoint </a:t>
            </a:r>
            <a:br>
              <a:rPr lang="en-US" dirty="0"/>
            </a:br>
            <a:r>
              <a:rPr lang="en-US" noProof="0" dirty="0"/>
              <a:t>Conclusions and Future Work</a:t>
            </a:r>
          </a:p>
        </p:txBody>
      </p:sp>
    </p:spTree>
    <p:extLst>
      <p:ext uri="{BB962C8B-B14F-4D97-AF65-F5344CB8AC3E}">
        <p14:creationId xmlns:p14="http://schemas.microsoft.com/office/powerpoint/2010/main" val="2721048721"/>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12">
            <a:extLst>
              <a:ext uri="{FF2B5EF4-FFF2-40B4-BE49-F238E27FC236}">
                <a16:creationId xmlns:a16="http://schemas.microsoft.com/office/drawing/2014/main" id="{7F047923-6AE5-4012-81F8-37F5EDE7E982}"/>
              </a:ext>
            </a:extLst>
          </p:cNvPr>
          <p:cNvSpPr>
            <a:spLocks noGrp="1"/>
          </p:cNvSpPr>
          <p:nvPr>
            <p:ph idx="1"/>
          </p:nvPr>
        </p:nvSpPr>
        <p:spPr>
          <a:xfrm>
            <a:off x="323849" y="1751162"/>
            <a:ext cx="8569202" cy="4482948"/>
          </a:xfrm>
        </p:spPr>
        <p:txBody>
          <a:bodyPr/>
          <a:lstStyle/>
          <a:p>
            <a:pPr marL="0" indent="0">
              <a:buNone/>
            </a:pPr>
            <a:r>
              <a:rPr lang="en-US" sz="2000" dirty="0"/>
              <a:t>Long-term improvements:</a:t>
            </a:r>
          </a:p>
          <a:p>
            <a:r>
              <a:rPr lang="en-US" sz="1800" dirty="0"/>
              <a:t>Improve initialization of Base Detector</a:t>
            </a:r>
            <a:br>
              <a:rPr lang="en-US" sz="1800" dirty="0"/>
            </a:br>
            <a:r>
              <a:rPr lang="en-US" sz="1800" dirty="0"/>
              <a:t>→  Add non-linear intensity changes to synthetic shapes to mimic domain gap</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Separate characteristics of both modalities to prevent “confusion”</a:t>
            </a:r>
            <a:br>
              <a:rPr lang="en-US" sz="1800" dirty="0"/>
            </a:br>
            <a:r>
              <a:rPr lang="en-US" sz="1800" dirty="0"/>
              <a:t>→  Use one encoder per modality, like quadruple network seen in other works</a:t>
            </a:r>
          </a:p>
          <a:p>
            <a:endParaRPr lang="en-US" sz="18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52</a:t>
            </a:fld>
            <a:endParaRPr lang="de-DE" dirty="0"/>
          </a:p>
        </p:txBody>
      </p:sp>
      <p:sp>
        <p:nvSpPr>
          <p:cNvPr id="6" name="Titel 5"/>
          <p:cNvSpPr>
            <a:spLocks noGrp="1"/>
          </p:cNvSpPr>
          <p:nvPr>
            <p:ph type="title"/>
          </p:nvPr>
        </p:nvSpPr>
        <p:spPr/>
        <p:txBody>
          <a:bodyPr/>
          <a:lstStyle/>
          <a:p>
            <a:r>
              <a:rPr lang="en-US" sz="1400" dirty="0"/>
              <a:t>Phase 2 | SuperPoint </a:t>
            </a:r>
            <a:br>
              <a:rPr lang="en-US" dirty="0"/>
            </a:br>
            <a:r>
              <a:rPr lang="en-US" noProof="0" dirty="0"/>
              <a:t>Conclusions and Future Work</a:t>
            </a:r>
          </a:p>
        </p:txBody>
      </p:sp>
      <p:pic>
        <p:nvPicPr>
          <p:cNvPr id="7" name="Grafik 6">
            <a:extLst>
              <a:ext uri="{FF2B5EF4-FFF2-40B4-BE49-F238E27FC236}">
                <a16:creationId xmlns:a16="http://schemas.microsoft.com/office/drawing/2014/main" id="{B5A9F5A9-A2F8-49B0-9C18-47542690FB37}"/>
              </a:ext>
            </a:extLst>
          </p:cNvPr>
          <p:cNvPicPr>
            <a:picLocks noChangeAspect="1"/>
          </p:cNvPicPr>
          <p:nvPr/>
        </p:nvPicPr>
        <p:blipFill>
          <a:blip r:embed="rId3"/>
          <a:stretch>
            <a:fillRect/>
          </a:stretch>
        </p:blipFill>
        <p:spPr>
          <a:xfrm>
            <a:off x="376102" y="3184466"/>
            <a:ext cx="8393269" cy="1980000"/>
          </a:xfrm>
          <a:prstGeom prst="rect">
            <a:avLst/>
          </a:prstGeom>
          <a:ln>
            <a:solidFill>
              <a:schemeClr val="bg1">
                <a:lumMod val="85000"/>
              </a:schemeClr>
            </a:solidFill>
          </a:ln>
        </p:spPr>
      </p:pic>
      <p:grpSp>
        <p:nvGrpSpPr>
          <p:cNvPr id="2" name="Group 1">
            <a:extLst>
              <a:ext uri="{FF2B5EF4-FFF2-40B4-BE49-F238E27FC236}">
                <a16:creationId xmlns:a16="http://schemas.microsoft.com/office/drawing/2014/main" id="{D9CBFFA4-497B-424A-9AE8-DE3E55B5A348}"/>
              </a:ext>
            </a:extLst>
          </p:cNvPr>
          <p:cNvGrpSpPr/>
          <p:nvPr/>
        </p:nvGrpSpPr>
        <p:grpSpPr>
          <a:xfrm>
            <a:off x="1574800" y="2819400"/>
            <a:ext cx="6899369" cy="2504148"/>
            <a:chOff x="1574800" y="2819400"/>
            <a:chExt cx="6899369" cy="2504148"/>
          </a:xfrm>
        </p:grpSpPr>
        <p:grpSp>
          <p:nvGrpSpPr>
            <p:cNvPr id="35" name="Gruppieren 34">
              <a:extLst>
                <a:ext uri="{FF2B5EF4-FFF2-40B4-BE49-F238E27FC236}">
                  <a16:creationId xmlns:a16="http://schemas.microsoft.com/office/drawing/2014/main" id="{8CE0AE5C-ECEC-410E-A395-8857A4A3C0E4}"/>
                </a:ext>
              </a:extLst>
            </p:cNvPr>
            <p:cNvGrpSpPr/>
            <p:nvPr/>
          </p:nvGrpSpPr>
          <p:grpSpPr>
            <a:xfrm>
              <a:off x="1574800" y="2819400"/>
              <a:ext cx="6899369" cy="2504148"/>
              <a:chOff x="1574800" y="2819400"/>
              <a:chExt cx="6899369" cy="2504148"/>
            </a:xfrm>
          </p:grpSpPr>
          <p:cxnSp>
            <p:nvCxnSpPr>
              <p:cNvPr id="10" name="Gerade Verbindung mit Pfeil 9">
                <a:extLst>
                  <a:ext uri="{FF2B5EF4-FFF2-40B4-BE49-F238E27FC236}">
                    <a16:creationId xmlns:a16="http://schemas.microsoft.com/office/drawing/2014/main" id="{F28A038C-A17A-4542-8901-C540D8BCAF6B}"/>
                  </a:ext>
                </a:extLst>
              </p:cNvPr>
              <p:cNvCxnSpPr>
                <a:cxnSpLocks/>
              </p:cNvCxnSpPr>
              <p:nvPr/>
            </p:nvCxnSpPr>
            <p:spPr>
              <a:xfrm flipH="1">
                <a:off x="1574800" y="2819400"/>
                <a:ext cx="431800" cy="965200"/>
              </a:xfrm>
              <a:prstGeom prst="straightConnector1">
                <a:avLst/>
              </a:prstGeom>
              <a:ln w="5715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83EBB171-FB0F-4329-81CB-969FFD7F2F91}"/>
                  </a:ext>
                </a:extLst>
              </p:cNvPr>
              <p:cNvCxnSpPr>
                <a:cxnSpLocks/>
              </p:cNvCxnSpPr>
              <p:nvPr/>
            </p:nvCxnSpPr>
            <p:spPr>
              <a:xfrm flipV="1">
                <a:off x="6358403" y="4994140"/>
                <a:ext cx="414993" cy="329408"/>
              </a:xfrm>
              <a:prstGeom prst="straightConnector1">
                <a:avLst/>
              </a:prstGeom>
              <a:ln w="5715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pic>
            <p:nvPicPr>
              <p:cNvPr id="21" name="Grafik 20">
                <a:extLst>
                  <a:ext uri="{FF2B5EF4-FFF2-40B4-BE49-F238E27FC236}">
                    <a16:creationId xmlns:a16="http://schemas.microsoft.com/office/drawing/2014/main" id="{A2A69A1A-AFFC-461E-B392-509BC2BA6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149" y="2834508"/>
                <a:ext cx="1516020" cy="1510644"/>
              </a:xfrm>
              <a:prstGeom prst="rect">
                <a:avLst/>
              </a:prstGeom>
              <a:ln>
                <a:solidFill>
                  <a:srgbClr val="1269B0"/>
                </a:solidFill>
              </a:ln>
              <a:effectLst>
                <a:outerShdw blurRad="50800" dist="38100" dir="2700000" algn="tl" rotWithShape="0">
                  <a:prstClr val="black">
                    <a:alpha val="40000"/>
                  </a:prstClr>
                </a:outerShdw>
              </a:effectLst>
            </p:spPr>
          </p:pic>
          <p:cxnSp>
            <p:nvCxnSpPr>
              <p:cNvPr id="23" name="Gerade Verbindung mit Pfeil 22">
                <a:extLst>
                  <a:ext uri="{FF2B5EF4-FFF2-40B4-BE49-F238E27FC236}">
                    <a16:creationId xmlns:a16="http://schemas.microsoft.com/office/drawing/2014/main" id="{EFA00181-E207-4975-AD95-5D32ECF2A215}"/>
                  </a:ext>
                </a:extLst>
              </p:cNvPr>
              <p:cNvCxnSpPr>
                <a:cxnSpLocks/>
              </p:cNvCxnSpPr>
              <p:nvPr/>
            </p:nvCxnSpPr>
            <p:spPr>
              <a:xfrm>
                <a:off x="7810746" y="3184466"/>
                <a:ext cx="256337"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A38969B7-D040-4E2C-8256-D158AD7C4FCB}"/>
                  </a:ext>
                </a:extLst>
              </p:cNvPr>
              <p:cNvCxnSpPr>
                <a:cxnSpLocks/>
              </p:cNvCxnSpPr>
              <p:nvPr/>
            </p:nvCxnSpPr>
            <p:spPr>
              <a:xfrm>
                <a:off x="7811484" y="3990719"/>
                <a:ext cx="256337"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7" name="Verbinder: gewinkelt 26">
                <a:extLst>
                  <a:ext uri="{FF2B5EF4-FFF2-40B4-BE49-F238E27FC236}">
                    <a16:creationId xmlns:a16="http://schemas.microsoft.com/office/drawing/2014/main" id="{F0F08164-4135-4B18-94F1-EC6B482D3666}"/>
                  </a:ext>
                </a:extLst>
              </p:cNvPr>
              <p:cNvCxnSpPr>
                <a:cxnSpLocks/>
              </p:cNvCxnSpPr>
              <p:nvPr/>
            </p:nvCxnSpPr>
            <p:spPr>
              <a:xfrm rot="5400000" flipH="1" flipV="1">
                <a:off x="7679367" y="3534990"/>
                <a:ext cx="503153" cy="256337"/>
              </a:xfrm>
              <a:prstGeom prst="bentConnector3">
                <a:avLst>
                  <a:gd name="adj1" fmla="val 100193"/>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33" name="Verbinder: gewinkelt 32">
                <a:extLst>
                  <a:ext uri="{FF2B5EF4-FFF2-40B4-BE49-F238E27FC236}">
                    <a16:creationId xmlns:a16="http://schemas.microsoft.com/office/drawing/2014/main" id="{74F32A53-A58F-4138-999A-B558681C4399}"/>
                  </a:ext>
                </a:extLst>
              </p:cNvPr>
              <p:cNvCxnSpPr>
                <a:cxnSpLocks/>
              </p:cNvCxnSpPr>
              <p:nvPr/>
            </p:nvCxnSpPr>
            <p:spPr>
              <a:xfrm rot="16200000" flipH="1">
                <a:off x="7683353" y="3473806"/>
                <a:ext cx="546697" cy="220763"/>
              </a:xfrm>
              <a:prstGeom prst="bentConnector3">
                <a:avLst>
                  <a:gd name="adj1" fmla="val 100974"/>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cxnSp>
          <p:nvCxnSpPr>
            <p:cNvPr id="28" name="Verbinder: gewinkelt 27">
              <a:extLst>
                <a:ext uri="{FF2B5EF4-FFF2-40B4-BE49-F238E27FC236}">
                  <a16:creationId xmlns:a16="http://schemas.microsoft.com/office/drawing/2014/main" id="{58FC20BA-E493-4387-BECC-E38E7C5681EB}"/>
                </a:ext>
              </a:extLst>
            </p:cNvPr>
            <p:cNvCxnSpPr>
              <a:cxnSpLocks/>
            </p:cNvCxnSpPr>
            <p:nvPr/>
          </p:nvCxnSpPr>
          <p:spPr>
            <a:xfrm rot="10800000" flipV="1">
              <a:off x="7419705" y="4471523"/>
              <a:ext cx="511238" cy="326898"/>
            </a:xfrm>
            <a:prstGeom prst="bentConnector3">
              <a:avLst>
                <a:gd name="adj1" fmla="val -1103"/>
              </a:avLst>
            </a:prstGeom>
            <a:ln w="5715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D1B99999-50B1-4BDA-B737-06F53EFB68A5}"/>
              </a:ext>
            </a:extLst>
          </p:cNvPr>
          <p:cNvSpPr txBox="1"/>
          <p:nvPr/>
        </p:nvSpPr>
        <p:spPr>
          <a:xfrm>
            <a:off x="323851" y="6123665"/>
            <a:ext cx="8496300" cy="246221"/>
          </a:xfrm>
          <a:prstGeom prst="rect">
            <a:avLst/>
          </a:prstGeom>
          <a:noFill/>
        </p:spPr>
        <p:txBody>
          <a:bodyPr wrap="square" rtlCol="0">
            <a:spAutoFit/>
          </a:bodyPr>
          <a:lstStyle/>
          <a:p>
            <a:r>
              <a:rPr lang="en-US" sz="1000" i="1" dirty="0">
                <a:solidFill>
                  <a:schemeClr val="bg1">
                    <a:lumMod val="75000"/>
                  </a:schemeClr>
                </a:solidFill>
              </a:rPr>
              <a:t>Figure explaining training procedure taken from [9]</a:t>
            </a:r>
          </a:p>
        </p:txBody>
      </p:sp>
    </p:spTree>
    <p:extLst>
      <p:ext uri="{BB962C8B-B14F-4D97-AF65-F5344CB8AC3E}">
        <p14:creationId xmlns:p14="http://schemas.microsoft.com/office/powerpoint/2010/main" val="3591982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ctrTitle"/>
          </p:nvPr>
        </p:nvSpPr>
        <p:spPr>
          <a:xfrm>
            <a:off x="323851" y="619126"/>
            <a:ext cx="8496299" cy="1404940"/>
          </a:xfrm>
        </p:spPr>
        <p:txBody>
          <a:bodyPr/>
          <a:lstStyle/>
          <a:p>
            <a:pPr algn="ctr"/>
            <a:br>
              <a:rPr lang="en-US" noProof="0" dirty="0"/>
            </a:br>
            <a:r>
              <a:rPr lang="en-US" noProof="0" dirty="0"/>
              <a:t>Any questions?</a:t>
            </a:r>
          </a:p>
        </p:txBody>
      </p:sp>
      <p:sp>
        <p:nvSpPr>
          <p:cNvPr id="3" name="Datumsplatzhalter 2"/>
          <p:cNvSpPr>
            <a:spLocks noGrp="1"/>
          </p:cNvSpPr>
          <p:nvPr>
            <p:ph type="dt" sz="half" idx="4294967295"/>
          </p:nvPr>
        </p:nvSpPr>
        <p:spPr>
          <a:xfrm>
            <a:off x="8531225" y="6308725"/>
            <a:ext cx="612775" cy="468313"/>
          </a:xfrm>
        </p:spPr>
        <p:txBody>
          <a:bodyPr/>
          <a:lstStyle/>
          <a:p>
            <a:r>
              <a:rPr lang="en-US" dirty="0"/>
              <a:t>10.07.2019</a:t>
            </a:r>
            <a:endParaRPr lang="de-DE" dirty="0"/>
          </a:p>
        </p:txBody>
      </p:sp>
      <p:sp>
        <p:nvSpPr>
          <p:cNvPr id="4" name="Fußzeilenplatzhalter 3"/>
          <p:cNvSpPr>
            <a:spLocks noGrp="1"/>
          </p:cNvSpPr>
          <p:nvPr>
            <p:ph type="ftr" sz="quarter" idx="4294967295"/>
          </p:nvPr>
        </p:nvSpPr>
        <p:spPr>
          <a:xfrm>
            <a:off x="5935663" y="6308725"/>
            <a:ext cx="3208337" cy="468313"/>
          </a:xfrm>
        </p:spPr>
        <p:txBody>
          <a:bodyPr/>
          <a:lstStyle/>
          <a:p>
            <a:r>
              <a:rPr lang="de-DE" dirty="0"/>
              <a:t>Felix Graule</a:t>
            </a:r>
          </a:p>
        </p:txBody>
      </p:sp>
      <p:sp>
        <p:nvSpPr>
          <p:cNvPr id="5" name="Foliennummernplatzhalter 4"/>
          <p:cNvSpPr>
            <a:spLocks noGrp="1"/>
          </p:cNvSpPr>
          <p:nvPr>
            <p:ph type="sldNum" sz="quarter" idx="4294967295"/>
          </p:nvPr>
        </p:nvSpPr>
        <p:spPr>
          <a:xfrm>
            <a:off x="8877300" y="6308725"/>
            <a:ext cx="266700" cy="468313"/>
          </a:xfrm>
        </p:spPr>
        <p:txBody>
          <a:bodyPr/>
          <a:lstStyle/>
          <a:p>
            <a:fld id="{6C6AE60A-B69C-4790-82F7-3882EDF23186}" type="slidenum">
              <a:rPr lang="de-DE" smtClean="0"/>
              <a:pPr/>
              <a:t>53</a:t>
            </a:fld>
            <a:endParaRPr lang="de-DE" dirty="0"/>
          </a:p>
        </p:txBody>
      </p:sp>
    </p:spTree>
    <p:extLst>
      <p:ext uri="{BB962C8B-B14F-4D97-AF65-F5344CB8AC3E}">
        <p14:creationId xmlns:p14="http://schemas.microsoft.com/office/powerpoint/2010/main" val="201805890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a:extLst>
              <a:ext uri="{FF2B5EF4-FFF2-40B4-BE49-F238E27FC236}">
                <a16:creationId xmlns:a16="http://schemas.microsoft.com/office/drawing/2014/main" id="{A62CF0BB-F313-446A-B542-F962FA84AAE1}"/>
              </a:ext>
            </a:extLst>
          </p:cNvPr>
          <p:cNvPicPr>
            <a:picLocks noGrp="1" noChangeAspect="1"/>
          </p:cNvPicPr>
          <p:nvPr>
            <p:ph sz="half" idx="1"/>
          </p:nvPr>
        </p:nvPicPr>
        <p:blipFill>
          <a:blip r:embed="rId3"/>
          <a:stretch>
            <a:fillRect/>
          </a:stretch>
        </p:blipFill>
        <p:spPr>
          <a:xfrm>
            <a:off x="323850" y="2210420"/>
            <a:ext cx="4103688" cy="3564286"/>
          </a:xfrm>
          <a:prstGeom prst="rect">
            <a:avLst/>
          </a:prstGeom>
        </p:spPr>
      </p:pic>
      <p:sp>
        <p:nvSpPr>
          <p:cNvPr id="12" name="Inhaltsplatzhalter 11">
            <a:extLst>
              <a:ext uri="{FF2B5EF4-FFF2-40B4-BE49-F238E27FC236}">
                <a16:creationId xmlns:a16="http://schemas.microsoft.com/office/drawing/2014/main" id="{0FA9B98A-E4FF-47E9-8218-4705FAD569AB}"/>
              </a:ext>
            </a:extLst>
          </p:cNvPr>
          <p:cNvSpPr>
            <a:spLocks noGrp="1"/>
          </p:cNvSpPr>
          <p:nvPr>
            <p:ph sz="half" idx="2"/>
          </p:nvPr>
        </p:nvSpPr>
        <p:spPr>
          <a:xfrm>
            <a:off x="4493623" y="2210420"/>
            <a:ext cx="4326527" cy="4026870"/>
          </a:xfrm>
        </p:spPr>
        <p:txBody>
          <a:bodyPr/>
          <a:lstStyle/>
          <a:p>
            <a:pPr marL="0" indent="0">
              <a:buNone/>
            </a:pPr>
            <a:r>
              <a:rPr lang="en-US" dirty="0"/>
              <a:t>Cross-spectral part fully feed-forward</a:t>
            </a:r>
          </a:p>
          <a:p>
            <a:r>
              <a:rPr lang="en-US" sz="1800" dirty="0"/>
              <a:t>Only considers within-modality matches (no cross-spectral image alignment)</a:t>
            </a:r>
          </a:p>
          <a:p>
            <a:r>
              <a:rPr lang="en-US" sz="1800" dirty="0"/>
              <a:t>No added robustness through error feedback </a:t>
            </a:r>
          </a:p>
          <a:p>
            <a:r>
              <a:rPr lang="en-US" sz="1800" dirty="0"/>
              <a:t>No possibility to improve intrinsic and extrinsic calibration errors</a:t>
            </a:r>
          </a:p>
          <a:p>
            <a:r>
              <a:rPr lang="en-US" sz="1800" dirty="0"/>
              <a:t>Cannot correct for different shutter times</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54</a:t>
            </a:fld>
            <a:endParaRPr lang="de-DE" dirty="0"/>
          </a:p>
        </p:txBody>
      </p:sp>
      <p:sp>
        <p:nvSpPr>
          <p:cNvPr id="6" name="Titel 5"/>
          <p:cNvSpPr>
            <a:spLocks noGrp="1"/>
          </p:cNvSpPr>
          <p:nvPr>
            <p:ph type="title"/>
          </p:nvPr>
        </p:nvSpPr>
        <p:spPr/>
        <p:txBody>
          <a:bodyPr/>
          <a:lstStyle/>
          <a:p>
            <a:r>
              <a:rPr lang="en-GB" sz="1400" dirty="0">
                <a:solidFill>
                  <a:prstClr val="black"/>
                </a:solidFill>
              </a:rPr>
              <a:t>Phase 1 | Related work</a:t>
            </a:r>
            <a:br>
              <a:rPr lang="en-GB" dirty="0">
                <a:solidFill>
                  <a:prstClr val="black"/>
                </a:solidFill>
              </a:rPr>
            </a:br>
            <a:r>
              <a:rPr lang="en-US" dirty="0"/>
              <a:t>RGB-T SLAM</a:t>
            </a:r>
            <a:endParaRPr lang="en-GB" dirty="0"/>
          </a:p>
        </p:txBody>
      </p:sp>
      <p:grpSp>
        <p:nvGrpSpPr>
          <p:cNvPr id="9" name="Gruppieren 8">
            <a:extLst>
              <a:ext uri="{FF2B5EF4-FFF2-40B4-BE49-F238E27FC236}">
                <a16:creationId xmlns:a16="http://schemas.microsoft.com/office/drawing/2014/main" id="{A3DA586D-65BA-49E1-9EA1-CBE513E8B8FC}"/>
              </a:ext>
            </a:extLst>
          </p:cNvPr>
          <p:cNvGrpSpPr/>
          <p:nvPr/>
        </p:nvGrpSpPr>
        <p:grpSpPr>
          <a:xfrm>
            <a:off x="8063357" y="-345808"/>
            <a:ext cx="1080000" cy="1516854"/>
            <a:chOff x="6640945" y="1067352"/>
            <a:chExt cx="1080000" cy="1516854"/>
          </a:xfrm>
        </p:grpSpPr>
        <p:sp>
          <p:nvSpPr>
            <p:cNvPr id="7" name="Rechtwinkliges Dreieck 6">
              <a:extLst>
                <a:ext uri="{FF2B5EF4-FFF2-40B4-BE49-F238E27FC236}">
                  <a16:creationId xmlns:a16="http://schemas.microsoft.com/office/drawing/2014/main" id="{5F4F177A-AA02-47F6-A614-21F3E17EF094}"/>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31984BBA-DD46-4CCE-83C9-49940A083B31}"/>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spTree>
    <p:extLst>
      <p:ext uri="{BB962C8B-B14F-4D97-AF65-F5344CB8AC3E}">
        <p14:creationId xmlns:p14="http://schemas.microsoft.com/office/powerpoint/2010/main" val="567509870"/>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p:cNvSpPr>
                <a:spLocks noGrp="1"/>
              </p:cNvSpPr>
              <p:nvPr>
                <p:ph idx="1"/>
              </p:nvPr>
            </p:nvSpPr>
            <p:spPr/>
            <p:txBody>
              <a:bodyPr/>
              <a:lstStyle/>
              <a:p>
                <a:r>
                  <a:rPr lang="en-US" sz="1800" noProof="0" dirty="0"/>
                  <a:t>Focus on characteristics that are invariant to cross-spectral transformation by building descriptor on high-pass filtered images</a:t>
                </a:r>
              </a:p>
              <a:p>
                <a:r>
                  <a:rPr lang="en-US" sz="1800" dirty="0"/>
                  <a:t>Added keypoint detection in filtered image space</a:t>
                </a:r>
                <a:endParaRPr lang="en-US" sz="1800" noProof="0" dirty="0"/>
              </a:p>
              <a:p>
                <a:pPr>
                  <a:lnSpc>
                    <a:spcPct val="150000"/>
                  </a:lnSpc>
                </a:pPr>
                <a:r>
                  <a:rPr lang="en-US" sz="1800" noProof="0" dirty="0"/>
                  <a:t>Log-Gabor filters: localize spatial and frequency information jointly</a:t>
                </a:r>
                <a:br>
                  <a:rPr lang="en-US" sz="1800" noProof="0" dirty="0"/>
                </a:br>
                <a14:m>
                  <m:oMath xmlns:m="http://schemas.openxmlformats.org/officeDocument/2006/math">
                    <m:r>
                      <a:rPr lang="en-US" sz="1400" b="0" i="1" noProof="0" smtClean="0">
                        <a:latin typeface="Cambria Math" panose="02040503050406030204" pitchFamily="18" charset="0"/>
                      </a:rPr>
                      <m:t>𝐺</m:t>
                    </m:r>
                    <m:d>
                      <m:dPr>
                        <m:ctrlPr>
                          <a:rPr lang="en-US" sz="1400" b="0" i="1" noProof="0" smtClean="0">
                            <a:latin typeface="Cambria Math" panose="02040503050406030204" pitchFamily="18" charset="0"/>
                          </a:rPr>
                        </m:ctrlPr>
                      </m:dPr>
                      <m:e>
                        <m:r>
                          <a:rPr lang="en-US" sz="1400" b="0" i="1" noProof="0" smtClean="0">
                            <a:latin typeface="Cambria Math" panose="02040503050406030204" pitchFamily="18" charset="0"/>
                          </a:rPr>
                          <m:t>𝑓</m:t>
                        </m:r>
                      </m:e>
                    </m:d>
                    <m:r>
                      <a:rPr lang="en-US" sz="1400" b="0" i="1" noProof="0" smtClean="0">
                        <a:latin typeface="Cambria Math" panose="02040503050406030204" pitchFamily="18" charset="0"/>
                      </a:rPr>
                      <m:t>=</m:t>
                    </m:r>
                    <m:func>
                      <m:funcPr>
                        <m:ctrlPr>
                          <a:rPr lang="en-US" sz="1400" b="0" i="1" noProof="0" smtClean="0">
                            <a:latin typeface="Cambria Math" panose="02040503050406030204" pitchFamily="18" charset="0"/>
                          </a:rPr>
                        </m:ctrlPr>
                      </m:funcPr>
                      <m:fName>
                        <m:r>
                          <m:rPr>
                            <m:sty m:val="p"/>
                          </m:rPr>
                          <a:rPr lang="en-US" sz="1400" b="0" i="0" noProof="0" smtClean="0">
                            <a:latin typeface="Cambria Math" panose="02040503050406030204" pitchFamily="18" charset="0"/>
                          </a:rPr>
                          <m:t>exp</m:t>
                        </m:r>
                      </m:fName>
                      <m:e>
                        <m:d>
                          <m:dPr>
                            <m:ctrlPr>
                              <a:rPr lang="en-US" sz="1400" b="0" i="1" noProof="0" smtClean="0">
                                <a:latin typeface="Cambria Math" panose="02040503050406030204" pitchFamily="18" charset="0"/>
                              </a:rPr>
                            </m:ctrlPr>
                          </m:dPr>
                          <m:e>
                            <m:f>
                              <m:fPr>
                                <m:ctrlPr>
                                  <a:rPr lang="en-US" sz="1400" b="0" i="1" noProof="0" smtClean="0">
                                    <a:latin typeface="Cambria Math" panose="02040503050406030204" pitchFamily="18" charset="0"/>
                                  </a:rPr>
                                </m:ctrlPr>
                              </m:fPr>
                              <m:num>
                                <m:r>
                                  <a:rPr lang="en-US" sz="1400" i="1" noProof="0">
                                    <a:latin typeface="Cambria Math" panose="02040503050406030204" pitchFamily="18" charset="0"/>
                                  </a:rPr>
                                  <m:t>−</m:t>
                                </m:r>
                                <m:sSup>
                                  <m:sSupPr>
                                    <m:ctrlPr>
                                      <a:rPr lang="en-US" sz="1400" i="1" noProof="0">
                                        <a:latin typeface="Cambria Math" panose="02040503050406030204" pitchFamily="18" charset="0"/>
                                      </a:rPr>
                                    </m:ctrlPr>
                                  </m:sSupPr>
                                  <m:e>
                                    <m:d>
                                      <m:dPr>
                                        <m:ctrlPr>
                                          <a:rPr lang="en-US" sz="1400" i="1" noProof="0">
                                            <a:latin typeface="Cambria Math" panose="02040503050406030204" pitchFamily="18" charset="0"/>
                                          </a:rPr>
                                        </m:ctrlPr>
                                      </m:dPr>
                                      <m:e>
                                        <m:func>
                                          <m:funcPr>
                                            <m:ctrlPr>
                                              <a:rPr lang="en-US" sz="1400" i="1" noProof="0">
                                                <a:latin typeface="Cambria Math" panose="02040503050406030204" pitchFamily="18" charset="0"/>
                                              </a:rPr>
                                            </m:ctrlPr>
                                          </m:funcPr>
                                          <m:fName>
                                            <m:r>
                                              <m:rPr>
                                                <m:sty m:val="p"/>
                                              </m:rPr>
                                              <a:rPr lang="en-US" sz="1400" noProof="0">
                                                <a:latin typeface="Cambria Math" panose="02040503050406030204" pitchFamily="18" charset="0"/>
                                              </a:rPr>
                                              <m:t>log</m:t>
                                            </m:r>
                                          </m:fName>
                                          <m:e>
                                            <m:d>
                                              <m:dPr>
                                                <m:ctrlPr>
                                                  <a:rPr lang="en-US" sz="1400" i="1" noProof="0">
                                                    <a:latin typeface="Cambria Math" panose="02040503050406030204" pitchFamily="18" charset="0"/>
                                                  </a:rPr>
                                                </m:ctrlPr>
                                              </m:dPr>
                                              <m:e>
                                                <m:f>
                                                  <m:fPr>
                                                    <m:type m:val="lin"/>
                                                    <m:ctrlPr>
                                                      <a:rPr lang="en-US" sz="1400" i="1" noProof="0">
                                                        <a:latin typeface="Cambria Math" panose="02040503050406030204" pitchFamily="18" charset="0"/>
                                                      </a:rPr>
                                                    </m:ctrlPr>
                                                  </m:fPr>
                                                  <m:num>
                                                    <m:r>
                                                      <a:rPr lang="en-US" sz="1400" i="1" noProof="0">
                                                        <a:latin typeface="Cambria Math" panose="02040503050406030204" pitchFamily="18" charset="0"/>
                                                      </a:rPr>
                                                      <m:t>𝑓</m:t>
                                                    </m:r>
                                                  </m:num>
                                                  <m:den>
                                                    <m:sSub>
                                                      <m:sSubPr>
                                                        <m:ctrlPr>
                                                          <a:rPr lang="en-US" sz="1400" i="1" noProof="0">
                                                            <a:latin typeface="Cambria Math" panose="02040503050406030204" pitchFamily="18" charset="0"/>
                                                          </a:rPr>
                                                        </m:ctrlPr>
                                                      </m:sSubPr>
                                                      <m:e>
                                                        <m:r>
                                                          <a:rPr lang="en-US" sz="1400" i="1" noProof="0">
                                                            <a:latin typeface="Cambria Math" panose="02040503050406030204" pitchFamily="18" charset="0"/>
                                                          </a:rPr>
                                                          <m:t>𝑓</m:t>
                                                        </m:r>
                                                      </m:e>
                                                      <m:sub>
                                                        <m:r>
                                                          <a:rPr lang="en-US" sz="1400" i="1" noProof="0">
                                                            <a:latin typeface="Cambria Math" panose="02040503050406030204" pitchFamily="18" charset="0"/>
                                                          </a:rPr>
                                                          <m:t>0</m:t>
                                                        </m:r>
                                                      </m:sub>
                                                    </m:sSub>
                                                  </m:den>
                                                </m:f>
                                              </m:e>
                                            </m:d>
                                          </m:e>
                                        </m:func>
                                      </m:e>
                                    </m:d>
                                  </m:e>
                                  <m:sup>
                                    <m:r>
                                      <a:rPr lang="en-US" sz="1400" i="1" noProof="0">
                                        <a:latin typeface="Cambria Math" panose="02040503050406030204" pitchFamily="18" charset="0"/>
                                      </a:rPr>
                                      <m:t>2</m:t>
                                    </m:r>
                                  </m:sup>
                                </m:sSup>
                              </m:num>
                              <m:den>
                                <m:sSup>
                                  <m:sSupPr>
                                    <m:ctrlPr>
                                      <a:rPr lang="en-US" sz="1400" i="1" noProof="0">
                                        <a:latin typeface="Cambria Math" panose="02040503050406030204" pitchFamily="18" charset="0"/>
                                      </a:rPr>
                                    </m:ctrlPr>
                                  </m:sSupPr>
                                  <m:e>
                                    <m:r>
                                      <a:rPr lang="en-US" sz="1400" b="0" i="1" noProof="0" smtClean="0">
                                        <a:latin typeface="Cambria Math" panose="02040503050406030204" pitchFamily="18" charset="0"/>
                                      </a:rPr>
                                      <m:t>2</m:t>
                                    </m:r>
                                    <m:d>
                                      <m:dPr>
                                        <m:ctrlPr>
                                          <a:rPr lang="en-US" sz="1400" i="1" noProof="0">
                                            <a:latin typeface="Cambria Math" panose="02040503050406030204" pitchFamily="18" charset="0"/>
                                          </a:rPr>
                                        </m:ctrlPr>
                                      </m:dPr>
                                      <m:e>
                                        <m:func>
                                          <m:funcPr>
                                            <m:ctrlPr>
                                              <a:rPr lang="en-US" sz="1400" i="1" noProof="0">
                                                <a:latin typeface="Cambria Math" panose="02040503050406030204" pitchFamily="18" charset="0"/>
                                              </a:rPr>
                                            </m:ctrlPr>
                                          </m:funcPr>
                                          <m:fName>
                                            <m:r>
                                              <m:rPr>
                                                <m:sty m:val="p"/>
                                              </m:rPr>
                                              <a:rPr lang="en-US" sz="1400" noProof="0">
                                                <a:latin typeface="Cambria Math" panose="02040503050406030204" pitchFamily="18" charset="0"/>
                                              </a:rPr>
                                              <m:t>log</m:t>
                                            </m:r>
                                          </m:fName>
                                          <m:e>
                                            <m:d>
                                              <m:dPr>
                                                <m:ctrlPr>
                                                  <a:rPr lang="en-US" sz="1400" i="1" noProof="0">
                                                    <a:latin typeface="Cambria Math" panose="02040503050406030204" pitchFamily="18" charset="0"/>
                                                  </a:rPr>
                                                </m:ctrlPr>
                                              </m:dPr>
                                              <m:e>
                                                <m:f>
                                                  <m:fPr>
                                                    <m:type m:val="lin"/>
                                                    <m:ctrlPr>
                                                      <a:rPr lang="en-US" sz="1400" b="0" i="1" noProof="0" smtClean="0">
                                                        <a:latin typeface="Cambria Math" panose="02040503050406030204" pitchFamily="18" charset="0"/>
                                                      </a:rPr>
                                                    </m:ctrlPr>
                                                  </m:fPr>
                                                  <m:num>
                                                    <m:r>
                                                      <a:rPr lang="en-US" sz="1400" b="0" i="1" noProof="0" smtClean="0">
                                                        <a:latin typeface="Cambria Math" panose="02040503050406030204" pitchFamily="18" charset="0"/>
                                                      </a:rPr>
                                                      <m:t>𝜎</m:t>
                                                    </m:r>
                                                  </m:num>
                                                  <m:den>
                                                    <m:sSub>
                                                      <m:sSubPr>
                                                        <m:ctrlPr>
                                                          <a:rPr lang="en-US" sz="1400" i="1" noProof="0">
                                                            <a:latin typeface="Cambria Math" panose="02040503050406030204" pitchFamily="18" charset="0"/>
                                                          </a:rPr>
                                                        </m:ctrlPr>
                                                      </m:sSubPr>
                                                      <m:e>
                                                        <m:r>
                                                          <a:rPr lang="en-US" sz="1400" i="1" noProof="0">
                                                            <a:latin typeface="Cambria Math" panose="02040503050406030204" pitchFamily="18" charset="0"/>
                                                          </a:rPr>
                                                          <m:t>𝑓</m:t>
                                                        </m:r>
                                                      </m:e>
                                                      <m:sub>
                                                        <m:r>
                                                          <a:rPr lang="en-US" sz="1400" i="1" noProof="0">
                                                            <a:latin typeface="Cambria Math" panose="02040503050406030204" pitchFamily="18" charset="0"/>
                                                          </a:rPr>
                                                          <m:t>0</m:t>
                                                        </m:r>
                                                      </m:sub>
                                                    </m:sSub>
                                                  </m:den>
                                                </m:f>
                                              </m:e>
                                            </m:d>
                                          </m:e>
                                        </m:func>
                                      </m:e>
                                    </m:d>
                                  </m:e>
                                  <m:sup>
                                    <m:r>
                                      <a:rPr lang="en-US" sz="1400" i="1" noProof="0">
                                        <a:latin typeface="Cambria Math" panose="02040503050406030204" pitchFamily="18" charset="0"/>
                                      </a:rPr>
                                      <m:t>2</m:t>
                                    </m:r>
                                  </m:sup>
                                </m:sSup>
                              </m:den>
                            </m:f>
                          </m:e>
                        </m:d>
                      </m:e>
                    </m:func>
                  </m:oMath>
                </a14:m>
                <a:endParaRPr lang="en-US" sz="1800" noProof="0" dirty="0"/>
              </a:p>
              <a:p>
                <a:endParaRPr lang="en-US" sz="1800" noProof="0" dirty="0"/>
              </a:p>
              <a:p>
                <a:r>
                  <a:rPr lang="en-US" sz="1800" noProof="0" dirty="0"/>
                  <a:t>Implemented in C++ based </a:t>
                </a:r>
                <a:r>
                  <a:rPr lang="en-US" sz="1800" dirty="0"/>
                  <a:t>on open-source </a:t>
                </a:r>
                <a:r>
                  <a:rPr lang="en-US" sz="1800" noProof="0" dirty="0"/>
                  <a:t>MATLAB code</a:t>
                </a:r>
                <a:r>
                  <a:rPr lang="en-US" sz="1800" baseline="30000" dirty="0"/>
                  <a:t>[2]</a:t>
                </a:r>
                <a:r>
                  <a:rPr lang="en-US" sz="1800" noProof="0" dirty="0"/>
                  <a:t> and external </a:t>
                </a:r>
                <a:r>
                  <a:rPr lang="en-US" sz="1800" dirty="0"/>
                  <a:t>phase congruency library for </a:t>
                </a:r>
                <a:r>
                  <a:rPr lang="en-US" sz="1800" noProof="0" dirty="0"/>
                  <a:t>C++ </a:t>
                </a:r>
                <a:r>
                  <a:rPr lang="en-US" sz="1800" baseline="30000" noProof="0" dirty="0"/>
                  <a:t>[4]  </a:t>
                </a:r>
                <a:r>
                  <a:rPr lang="en-US" sz="1800" noProof="0" dirty="0"/>
                  <a:t>achieving a speed up of factor </a:t>
                </a:r>
                <a:r>
                  <a:rPr lang="en-US" sz="1800" b="1" noProof="0" dirty="0"/>
                  <a:t>~3.5x</a:t>
                </a:r>
                <a:br>
                  <a:rPr lang="en-US" sz="1800" noProof="0" dirty="0"/>
                </a:br>
                <a:r>
                  <a:rPr lang="en-US" sz="1800" noProof="0" dirty="0"/>
                  <a:t>	</a:t>
                </a:r>
                <a:r>
                  <a:rPr lang="en-US" sz="1600" noProof="0" dirty="0"/>
                  <a:t>Timing MATLAB (4 scales, 6 orientations, 4’000 keypoints): 	70.05s / image</a:t>
                </a:r>
                <a:br>
                  <a:rPr lang="en-US" sz="1600" noProof="0" dirty="0"/>
                </a:br>
                <a:r>
                  <a:rPr lang="en-US" sz="1600" noProof="0" dirty="0"/>
                  <a:t>	Timing </a:t>
                </a:r>
                <a:r>
                  <a:rPr lang="en-US" sz="1600" dirty="0"/>
                  <a:t>C</a:t>
                </a:r>
                <a:r>
                  <a:rPr lang="en-US" sz="1600" noProof="0" dirty="0"/>
                  <a:t>++ (6 scales, </a:t>
                </a:r>
                <a:r>
                  <a:rPr lang="en-US" sz="1600" dirty="0"/>
                  <a:t>8 orientations, 4’000 keypoints): </a:t>
                </a:r>
                <a:r>
                  <a:rPr lang="en-US" sz="1600" noProof="0" dirty="0"/>
                  <a:t>	21.59 s /</a:t>
                </a:r>
                <a:r>
                  <a:rPr lang="en-US" sz="1600" dirty="0"/>
                  <a:t> image</a:t>
                </a:r>
              </a:p>
              <a:p>
                <a:r>
                  <a:rPr lang="en-US" sz="1800" dirty="0"/>
                  <a:t>Could further speed up by using multi-threading FFTW library</a:t>
                </a:r>
                <a:endParaRPr lang="en-US" sz="1800" noProof="0" dirty="0"/>
              </a:p>
              <a:p>
                <a:pPr marL="0" indent="0">
                  <a:buNone/>
                </a:pPr>
                <a:endParaRPr lang="en-US" sz="1800" noProof="0" dirty="0"/>
              </a:p>
            </p:txBody>
          </p:sp>
        </mc:Choice>
        <mc:Fallback xmlns="">
          <p:sp>
            <p:nvSpPr>
              <p:cNvPr id="2" name="Inhaltsplatzhalter 1"/>
              <p:cNvSpPr>
                <a:spLocks noGrp="1" noRot="1" noChangeAspect="1" noMove="1" noResize="1" noEditPoints="1" noAdjustHandles="1" noChangeArrowheads="1" noChangeShapeType="1" noTextEdit="1"/>
              </p:cNvSpPr>
              <p:nvPr>
                <p:ph idx="1"/>
              </p:nvPr>
            </p:nvSpPr>
            <p:spPr>
              <a:blipFill>
                <a:blip r:embed="rId3"/>
                <a:stretch>
                  <a:fillRect t="-1766" r="-143"/>
                </a:stretch>
              </a:blipFill>
            </p:spPr>
            <p:txBody>
              <a:bodyPr/>
              <a:lstStyle/>
              <a:p>
                <a:r>
                  <a:rPr lang="en-US">
                    <a:noFill/>
                  </a:rPr>
                  <a:t> </a:t>
                </a:r>
              </a:p>
            </p:txBody>
          </p:sp>
        </mc:Fallback>
      </mc:AlternateContent>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55</a:t>
            </a:fld>
            <a:endParaRPr lang="de-DE" dirty="0"/>
          </a:p>
        </p:txBody>
      </p:sp>
      <p:sp>
        <p:nvSpPr>
          <p:cNvPr id="6" name="Titel 5"/>
          <p:cNvSpPr>
            <a:spLocks noGrp="1"/>
          </p:cNvSpPr>
          <p:nvPr>
            <p:ph type="title"/>
          </p:nvPr>
        </p:nvSpPr>
        <p:spPr/>
        <p:txBody>
          <a:bodyPr/>
          <a:lstStyle/>
          <a:p>
            <a:r>
              <a:rPr lang="en-GB" sz="1400" dirty="0"/>
              <a:t>Phase 1 | Cross-spectral Image Alignment</a:t>
            </a:r>
            <a:br>
              <a:rPr lang="en-GB" dirty="0"/>
            </a:br>
            <a:r>
              <a:rPr lang="en-GB" dirty="0"/>
              <a:t>Keypoint Matching based on LGHD</a:t>
            </a:r>
          </a:p>
        </p:txBody>
      </p:sp>
      <p:sp>
        <p:nvSpPr>
          <p:cNvPr id="11" name="TextBox 7">
            <a:extLst>
              <a:ext uri="{FF2B5EF4-FFF2-40B4-BE49-F238E27FC236}">
                <a16:creationId xmlns:a16="http://schemas.microsoft.com/office/drawing/2014/main" id="{65A4A0B0-4593-40C4-BD4E-4F69E40F050A}"/>
              </a:ext>
            </a:extLst>
          </p:cNvPr>
          <p:cNvSpPr txBox="1"/>
          <p:nvPr/>
        </p:nvSpPr>
        <p:spPr>
          <a:xfrm>
            <a:off x="323851" y="6007969"/>
            <a:ext cx="8496300" cy="246221"/>
          </a:xfrm>
          <a:prstGeom prst="rect">
            <a:avLst/>
          </a:prstGeom>
          <a:noFill/>
        </p:spPr>
        <p:txBody>
          <a:bodyPr wrap="square" rtlCol="0">
            <a:spAutoFit/>
          </a:bodyPr>
          <a:lstStyle/>
          <a:p>
            <a:r>
              <a:rPr lang="en-US" sz="1000" dirty="0">
                <a:solidFill>
                  <a:schemeClr val="bg1">
                    <a:lumMod val="75000"/>
                  </a:schemeClr>
                </a:solidFill>
              </a:rPr>
              <a:t>[4]: </a:t>
            </a:r>
            <a:r>
              <a:rPr lang="en-US" sz="1000" i="1" dirty="0">
                <a:solidFill>
                  <a:schemeClr val="bg1">
                    <a:lumMod val="75000"/>
                  </a:schemeClr>
                </a:solidFill>
              </a:rPr>
              <a:t>https://github.com/chvillap/phase-congruency-features</a:t>
            </a:r>
          </a:p>
        </p:txBody>
      </p:sp>
      <p:grpSp>
        <p:nvGrpSpPr>
          <p:cNvPr id="8" name="Gruppieren 7">
            <a:extLst>
              <a:ext uri="{FF2B5EF4-FFF2-40B4-BE49-F238E27FC236}">
                <a16:creationId xmlns:a16="http://schemas.microsoft.com/office/drawing/2014/main" id="{4C6FB10A-CBD7-44ED-BF04-1236C3077F62}"/>
              </a:ext>
            </a:extLst>
          </p:cNvPr>
          <p:cNvGrpSpPr/>
          <p:nvPr/>
        </p:nvGrpSpPr>
        <p:grpSpPr>
          <a:xfrm>
            <a:off x="8063357" y="-345808"/>
            <a:ext cx="1080000" cy="1516854"/>
            <a:chOff x="6640945" y="1067352"/>
            <a:chExt cx="1080000" cy="1516854"/>
          </a:xfrm>
        </p:grpSpPr>
        <p:sp>
          <p:nvSpPr>
            <p:cNvPr id="9" name="Rechtwinkliges Dreieck 8">
              <a:extLst>
                <a:ext uri="{FF2B5EF4-FFF2-40B4-BE49-F238E27FC236}">
                  <a16:creationId xmlns:a16="http://schemas.microsoft.com/office/drawing/2014/main" id="{AF598563-246E-4D12-9878-CE1BA0B4E8DD}"/>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449802CF-4A94-469D-A908-FAF1148C6798}"/>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spTree>
    <p:extLst>
      <p:ext uri="{BB962C8B-B14F-4D97-AF65-F5344CB8AC3E}">
        <p14:creationId xmlns:p14="http://schemas.microsoft.com/office/powerpoint/2010/main" val="170422920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FE72C947-311D-46BF-9331-4B1CC294FD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5438" y="2429683"/>
            <a:ext cx="7613124" cy="3045250"/>
          </a:xfrm>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56</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GB" dirty="0"/>
              <a:t>Keypoint Matching based on LGHD</a:t>
            </a:r>
            <a:endParaRPr lang="en-US" noProof="0" dirty="0"/>
          </a:p>
        </p:txBody>
      </p:sp>
      <p:sp>
        <p:nvSpPr>
          <p:cNvPr id="7" name="TextBox 6">
            <a:extLst>
              <a:ext uri="{FF2B5EF4-FFF2-40B4-BE49-F238E27FC236}">
                <a16:creationId xmlns:a16="http://schemas.microsoft.com/office/drawing/2014/main" id="{785BBA8B-3D5D-4C08-8FBC-D6E25412B612}"/>
              </a:ext>
            </a:extLst>
          </p:cNvPr>
          <p:cNvSpPr txBox="1"/>
          <p:nvPr/>
        </p:nvSpPr>
        <p:spPr>
          <a:xfrm>
            <a:off x="765438" y="5562875"/>
            <a:ext cx="7613124" cy="276999"/>
          </a:xfrm>
          <a:prstGeom prst="rect">
            <a:avLst/>
          </a:prstGeom>
          <a:noFill/>
        </p:spPr>
        <p:txBody>
          <a:bodyPr wrap="square" rtlCol="0">
            <a:spAutoFit/>
          </a:bodyPr>
          <a:lstStyle/>
          <a:p>
            <a:pPr algn="ctr"/>
            <a:r>
              <a:rPr lang="en-US" sz="1200" dirty="0"/>
              <a:t>Inlier correspondences when performing cross-spectral matching with FAST keypoints and LGHD</a:t>
            </a:r>
            <a:endParaRPr lang="en-US" sz="1200" i="1" dirty="0"/>
          </a:p>
        </p:txBody>
      </p:sp>
      <p:sp>
        <p:nvSpPr>
          <p:cNvPr id="8" name="Rechtwinkliges Dreieck 7">
            <a:extLst>
              <a:ext uri="{FF2B5EF4-FFF2-40B4-BE49-F238E27FC236}">
                <a16:creationId xmlns:a16="http://schemas.microsoft.com/office/drawing/2014/main" id="{CFD4726F-4CEA-47AB-AE60-3808EAB63B65}"/>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BB6AE1E4-7432-4468-BD0C-006547EE28DC}"/>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2492773510"/>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57</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GB" dirty="0"/>
              <a:t>Keypoint Matching based on LGHD</a:t>
            </a:r>
            <a:endParaRPr lang="en-US" noProof="0" dirty="0"/>
          </a:p>
        </p:txBody>
      </p:sp>
      <p:pic>
        <p:nvPicPr>
          <p:cNvPr id="7" name="Picture 6">
            <a:extLst>
              <a:ext uri="{FF2B5EF4-FFF2-40B4-BE49-F238E27FC236}">
                <a16:creationId xmlns:a16="http://schemas.microsoft.com/office/drawing/2014/main" id="{0F3C556F-4128-4D7A-BC90-1A01ED423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2000" y="1837650"/>
            <a:ext cx="5279999" cy="3960000"/>
          </a:xfrm>
          <a:prstGeom prst="rect">
            <a:avLst/>
          </a:prstGeom>
        </p:spPr>
      </p:pic>
      <p:sp>
        <p:nvSpPr>
          <p:cNvPr id="8" name="TextBox 7">
            <a:extLst>
              <a:ext uri="{FF2B5EF4-FFF2-40B4-BE49-F238E27FC236}">
                <a16:creationId xmlns:a16="http://schemas.microsoft.com/office/drawing/2014/main" id="{FBDFDA95-D9B9-406D-BCBB-BA91A0636332}"/>
              </a:ext>
            </a:extLst>
          </p:cNvPr>
          <p:cNvSpPr txBox="1"/>
          <p:nvPr/>
        </p:nvSpPr>
        <p:spPr>
          <a:xfrm>
            <a:off x="1973408" y="5832145"/>
            <a:ext cx="5197186" cy="276999"/>
          </a:xfrm>
          <a:prstGeom prst="rect">
            <a:avLst/>
          </a:prstGeom>
          <a:noFill/>
        </p:spPr>
        <p:txBody>
          <a:bodyPr wrap="square" rtlCol="0">
            <a:spAutoFit/>
          </a:bodyPr>
          <a:lstStyle/>
          <a:p>
            <a:pPr algn="ctr"/>
            <a:r>
              <a:rPr lang="en-US" sz="1200" dirty="0"/>
              <a:t>Overlay of RGB image (grey) and warped infrared image (pink)</a:t>
            </a:r>
            <a:endParaRPr lang="en-US" sz="1200" i="1" dirty="0"/>
          </a:p>
        </p:txBody>
      </p:sp>
      <p:sp>
        <p:nvSpPr>
          <p:cNvPr id="9" name="Rechtwinkliges Dreieck 8">
            <a:extLst>
              <a:ext uri="{FF2B5EF4-FFF2-40B4-BE49-F238E27FC236}">
                <a16:creationId xmlns:a16="http://schemas.microsoft.com/office/drawing/2014/main" id="{A359DB2A-6A59-4A97-A903-BFA533D8DCC1}"/>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1B2DC6D2-8076-4D6B-BA65-221857ED4068}"/>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67407035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 fails to match exactly</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58</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a:t>
            </a:r>
          </a:p>
        </p:txBody>
      </p:sp>
      <p:pic>
        <p:nvPicPr>
          <p:cNvPr id="10" name="Grafik 9">
            <a:extLst>
              <a:ext uri="{FF2B5EF4-FFF2-40B4-BE49-F238E27FC236}">
                <a16:creationId xmlns:a16="http://schemas.microsoft.com/office/drawing/2014/main" id="{1D2249D4-36AF-4A0E-82AD-1CEEE990E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0" y="2552636"/>
            <a:ext cx="7200000" cy="2880000"/>
          </a:xfrm>
          <a:prstGeom prst="rect">
            <a:avLst/>
          </a:prstGeom>
        </p:spPr>
      </p:pic>
      <p:sp>
        <p:nvSpPr>
          <p:cNvPr id="8" name="Textfeld 7">
            <a:extLst>
              <a:ext uri="{FF2B5EF4-FFF2-40B4-BE49-F238E27FC236}">
                <a16:creationId xmlns:a16="http://schemas.microsoft.com/office/drawing/2014/main" id="{525E5136-FF29-429C-BF2F-D0CB7CAE34B0}"/>
              </a:ext>
            </a:extLst>
          </p:cNvPr>
          <p:cNvSpPr txBox="1"/>
          <p:nvPr/>
        </p:nvSpPr>
        <p:spPr>
          <a:xfrm>
            <a:off x="972000" y="5432636"/>
            <a:ext cx="729672" cy="230832"/>
          </a:xfrm>
          <a:prstGeom prst="rect">
            <a:avLst/>
          </a:prstGeom>
          <a:noFill/>
        </p:spPr>
        <p:txBody>
          <a:bodyPr wrap="square" lIns="0" tIns="0" rIns="0" rtlCol="0">
            <a:spAutoFit/>
          </a:bodyPr>
          <a:lstStyle/>
          <a:p>
            <a:r>
              <a:rPr lang="en-US" sz="1200" dirty="0"/>
              <a:t>optical</a:t>
            </a:r>
            <a:endParaRPr lang="en-US" sz="1050" dirty="0"/>
          </a:p>
        </p:txBody>
      </p:sp>
      <p:sp>
        <p:nvSpPr>
          <p:cNvPr id="9" name="Textfeld 8">
            <a:extLst>
              <a:ext uri="{FF2B5EF4-FFF2-40B4-BE49-F238E27FC236}">
                <a16:creationId xmlns:a16="http://schemas.microsoft.com/office/drawing/2014/main" id="{DA6C59FE-8A3B-4717-9D02-18796FAFDA15}"/>
              </a:ext>
            </a:extLst>
          </p:cNvPr>
          <p:cNvSpPr txBox="1"/>
          <p:nvPr/>
        </p:nvSpPr>
        <p:spPr>
          <a:xfrm>
            <a:off x="7442328" y="5432636"/>
            <a:ext cx="729672" cy="230832"/>
          </a:xfrm>
          <a:prstGeom prst="rect">
            <a:avLst/>
          </a:prstGeom>
          <a:noFill/>
        </p:spPr>
        <p:txBody>
          <a:bodyPr wrap="square" lIns="0" tIns="0" rIns="0" rtlCol="0">
            <a:spAutoFit/>
          </a:bodyPr>
          <a:lstStyle/>
          <a:p>
            <a:pPr algn="r"/>
            <a:r>
              <a:rPr lang="en-US" sz="1200" dirty="0"/>
              <a:t>thermal</a:t>
            </a:r>
            <a:endParaRPr lang="en-US" sz="1050" dirty="0"/>
          </a:p>
        </p:txBody>
      </p:sp>
      <p:sp>
        <p:nvSpPr>
          <p:cNvPr id="11" name="Rechtwinkliges Dreieck 10">
            <a:extLst>
              <a:ext uri="{FF2B5EF4-FFF2-40B4-BE49-F238E27FC236}">
                <a16:creationId xmlns:a16="http://schemas.microsoft.com/office/drawing/2014/main" id="{3BF22A4D-5631-4D5B-8B18-F79DC4A6DCAD}"/>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feld 11">
            <a:extLst>
              <a:ext uri="{FF2B5EF4-FFF2-40B4-BE49-F238E27FC236}">
                <a16:creationId xmlns:a16="http://schemas.microsoft.com/office/drawing/2014/main" id="{9FC00A6F-3E92-47CF-A120-594E6CB5398B}"/>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221352248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GB" dirty="0"/>
              <a:t>LGHD fails to match exactly</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59</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Performance of </a:t>
            </a:r>
            <a:r>
              <a:rPr lang="en-US" noProof="0" dirty="0"/>
              <a:t>LGHD</a:t>
            </a:r>
          </a:p>
        </p:txBody>
      </p:sp>
      <p:pic>
        <p:nvPicPr>
          <p:cNvPr id="9" name="Grafik 8" descr="Ein Bild, das Kleidung enthält.&#10;&#10;Automatisch generierte Beschreibung">
            <a:extLst>
              <a:ext uri="{FF2B5EF4-FFF2-40B4-BE49-F238E27FC236}">
                <a16:creationId xmlns:a16="http://schemas.microsoft.com/office/drawing/2014/main" id="{0C91DC13-C57B-4510-8346-96D3E861D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239" y="2552636"/>
            <a:ext cx="3600000" cy="2880000"/>
          </a:xfrm>
          <a:prstGeom prst="rect">
            <a:avLst/>
          </a:prstGeom>
        </p:spPr>
      </p:pic>
      <p:sp>
        <p:nvSpPr>
          <p:cNvPr id="12" name="TextBox 7">
            <a:extLst>
              <a:ext uri="{FF2B5EF4-FFF2-40B4-BE49-F238E27FC236}">
                <a16:creationId xmlns:a16="http://schemas.microsoft.com/office/drawing/2014/main" id="{9372142C-F7EA-4468-B9C6-7A250172F011}"/>
              </a:ext>
            </a:extLst>
          </p:cNvPr>
          <p:cNvSpPr txBox="1"/>
          <p:nvPr/>
        </p:nvSpPr>
        <p:spPr>
          <a:xfrm>
            <a:off x="941220" y="5432636"/>
            <a:ext cx="3030038" cy="461665"/>
          </a:xfrm>
          <a:prstGeom prst="rect">
            <a:avLst/>
          </a:prstGeom>
          <a:noFill/>
        </p:spPr>
        <p:txBody>
          <a:bodyPr wrap="square" rtlCol="0">
            <a:spAutoFit/>
          </a:bodyPr>
          <a:lstStyle/>
          <a:p>
            <a:pPr algn="ctr"/>
            <a:r>
              <a:rPr lang="en-US" sz="1200" dirty="0"/>
              <a:t>Overlay of RGB image (grey) and </a:t>
            </a:r>
          </a:p>
          <a:p>
            <a:pPr algn="ctr"/>
            <a:r>
              <a:rPr lang="en-US" sz="1200" dirty="0"/>
              <a:t>warped infrared image (color)</a:t>
            </a:r>
            <a:endParaRPr lang="en-US" sz="1200" i="1" dirty="0"/>
          </a:p>
        </p:txBody>
      </p:sp>
      <p:sp>
        <p:nvSpPr>
          <p:cNvPr id="10" name="TextBox 7">
            <a:extLst>
              <a:ext uri="{FF2B5EF4-FFF2-40B4-BE49-F238E27FC236}">
                <a16:creationId xmlns:a16="http://schemas.microsoft.com/office/drawing/2014/main" id="{C0BB21A5-66C8-4CA3-968D-648E1AC8B589}"/>
              </a:ext>
            </a:extLst>
          </p:cNvPr>
          <p:cNvSpPr txBox="1"/>
          <p:nvPr/>
        </p:nvSpPr>
        <p:spPr>
          <a:xfrm>
            <a:off x="5394681" y="5432636"/>
            <a:ext cx="2582780" cy="461665"/>
          </a:xfrm>
          <a:prstGeom prst="rect">
            <a:avLst/>
          </a:prstGeom>
          <a:noFill/>
        </p:spPr>
        <p:txBody>
          <a:bodyPr wrap="square" rtlCol="0">
            <a:spAutoFit/>
          </a:bodyPr>
          <a:lstStyle/>
          <a:p>
            <a:pPr algn="ctr"/>
            <a:r>
              <a:rPr lang="en-US" sz="1200" dirty="0"/>
              <a:t>Overlaying area cropped out </a:t>
            </a:r>
          </a:p>
          <a:p>
            <a:pPr algn="ctr"/>
            <a:r>
              <a:rPr lang="en-US" sz="1200" dirty="0"/>
              <a:t>on optical and thermal image</a:t>
            </a:r>
            <a:endParaRPr lang="en-US" sz="1200" i="1" dirty="0"/>
          </a:p>
        </p:txBody>
      </p:sp>
      <p:pic>
        <p:nvPicPr>
          <p:cNvPr id="8" name="Grafik 7">
            <a:extLst>
              <a:ext uri="{FF2B5EF4-FFF2-40B4-BE49-F238E27FC236}">
                <a16:creationId xmlns:a16="http://schemas.microsoft.com/office/drawing/2014/main" id="{BAAED2D1-1386-482D-8D0D-01D74F0694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7763" y="2552636"/>
            <a:ext cx="3600000" cy="2880000"/>
          </a:xfrm>
          <a:prstGeom prst="rect">
            <a:avLst/>
          </a:prstGeom>
        </p:spPr>
      </p:pic>
      <p:sp>
        <p:nvSpPr>
          <p:cNvPr id="14" name="Ellipse 13">
            <a:extLst>
              <a:ext uri="{FF2B5EF4-FFF2-40B4-BE49-F238E27FC236}">
                <a16:creationId xmlns:a16="http://schemas.microsoft.com/office/drawing/2014/main" id="{35DB378A-54E6-4809-AEC1-46168218A61E}"/>
              </a:ext>
            </a:extLst>
          </p:cNvPr>
          <p:cNvSpPr/>
          <p:nvPr/>
        </p:nvSpPr>
        <p:spPr>
          <a:xfrm>
            <a:off x="6105286" y="5030253"/>
            <a:ext cx="720000" cy="720000"/>
          </a:xfrm>
          <a:prstGeom prst="ellipse">
            <a:avLst/>
          </a:prstGeom>
          <a:noFill/>
          <a:ln w="28575">
            <a:solidFill>
              <a:srgbClr val="126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htwinkliges Dreieck 12">
            <a:extLst>
              <a:ext uri="{FF2B5EF4-FFF2-40B4-BE49-F238E27FC236}">
                <a16:creationId xmlns:a16="http://schemas.microsoft.com/office/drawing/2014/main" id="{E1F7E5FB-2D9A-42A2-B681-18D3339D1AB8}"/>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feld 14">
            <a:extLst>
              <a:ext uri="{FF2B5EF4-FFF2-40B4-BE49-F238E27FC236}">
                <a16:creationId xmlns:a16="http://schemas.microsoft.com/office/drawing/2014/main" id="{B453E938-5F9C-4837-908B-DCEA28895A49}"/>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179938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vert="horz" lIns="140400" tIns="0" rIns="144000" bIns="0" rtlCol="0" anchor="t">
            <a:noAutofit/>
          </a:bodyPr>
          <a:lstStyle/>
          <a:p>
            <a:pPr marL="0" indent="0">
              <a:buNone/>
            </a:pPr>
            <a:r>
              <a:rPr lang="en-US" sz="2000" noProof="0" dirty="0"/>
              <a:t>Very different task than classical within-modality matching due to:</a:t>
            </a:r>
          </a:p>
          <a:p>
            <a:pPr marL="626745" lvl="1" indent="-264795"/>
            <a:r>
              <a:rPr lang="en-US" sz="1600" noProof="0" dirty="0"/>
              <a:t>Loss of texture</a:t>
            </a:r>
            <a:endParaRPr lang="en-US" sz="1600" noProof="0" dirty="0">
              <a:cs typeface="Arial"/>
            </a:endParaRPr>
          </a:p>
          <a:p>
            <a:pPr marL="626745" lvl="1" indent="-264795"/>
            <a:r>
              <a:rPr lang="en-US" sz="1600" noProof="0" dirty="0"/>
              <a:t>Gradient inversion</a:t>
            </a:r>
            <a:endParaRPr lang="en-US" sz="1600" noProof="0" dirty="0">
              <a:cs typeface="Arial"/>
            </a:endParaRPr>
          </a:p>
          <a:p>
            <a:pPr marL="626745" lvl="1" indent="-264795"/>
            <a:r>
              <a:rPr lang="en-US" sz="1600" noProof="0" dirty="0"/>
              <a:t>Non-linear intensity transformations</a:t>
            </a:r>
            <a:endParaRPr lang="en-US" sz="1600" noProof="0" dirty="0">
              <a:cs typeface="Arial"/>
            </a:endParaRPr>
          </a:p>
          <a:p>
            <a:pPr marL="626745" lvl="1" indent="-264795"/>
            <a:r>
              <a:rPr lang="en-GB" sz="1600" dirty="0"/>
              <a:t>Angular dependency of sun reflectance</a:t>
            </a:r>
            <a:endParaRPr lang="en-GB" sz="1600" dirty="0">
              <a:cs typeface="Arial"/>
            </a:endParaRPr>
          </a:p>
          <a:p>
            <a:pPr marL="626745" lvl="1" indent="-264795"/>
            <a:r>
              <a:rPr lang="en-US" sz="1600" noProof="0" dirty="0"/>
              <a:t>Flat-field correction (periodic recalibration of thermal camera)</a:t>
            </a:r>
            <a:endParaRPr lang="en-US" sz="1600" noProof="0" dirty="0">
              <a:cs typeface="Arial"/>
            </a:endParaRPr>
          </a:p>
          <a:p>
            <a:pPr marL="626745" lvl="1" indent="-264795"/>
            <a:r>
              <a:rPr lang="en-US" sz="1600" dirty="0"/>
              <a:t>Lower resolution of</a:t>
            </a:r>
            <a:r>
              <a:rPr lang="en-US" sz="1600" noProof="0" dirty="0"/>
              <a:t> thermal images</a:t>
            </a:r>
            <a:endParaRPr lang="en-US" sz="1600" dirty="0">
              <a:cs typeface="Arial"/>
            </a:endParaRPr>
          </a:p>
          <a:p>
            <a:pPr marL="626745" lvl="1" indent="-264795"/>
            <a:endParaRPr lang="en-US" sz="1600" dirty="0">
              <a:cs typeface="Arial"/>
            </a:endParaRPr>
          </a:p>
          <a:p>
            <a:pPr marL="0" indent="0">
              <a:buNone/>
            </a:pPr>
            <a:r>
              <a:rPr lang="en-US" sz="2000" dirty="0"/>
              <a:t>No existing methods to match from optical to long-wave infrared images</a:t>
            </a:r>
          </a:p>
          <a:p>
            <a:pPr marL="361950" lvl="1" indent="0">
              <a:buNone/>
            </a:pPr>
            <a:endParaRPr lang="en-US" sz="160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a:t>
            </a:fld>
            <a:endParaRPr lang="de-DE" dirty="0"/>
          </a:p>
        </p:txBody>
      </p:sp>
      <p:sp>
        <p:nvSpPr>
          <p:cNvPr id="6" name="Titel 5"/>
          <p:cNvSpPr>
            <a:spLocks noGrp="1"/>
          </p:cNvSpPr>
          <p:nvPr>
            <p:ph type="title"/>
          </p:nvPr>
        </p:nvSpPr>
        <p:spPr/>
        <p:txBody>
          <a:bodyPr/>
          <a:lstStyle/>
          <a:p>
            <a:r>
              <a:rPr lang="en-US" sz="1400" dirty="0">
                <a:solidFill>
                  <a:prstClr val="black"/>
                </a:solidFill>
              </a:rPr>
              <a:t>Introduction</a:t>
            </a:r>
            <a:br>
              <a:rPr lang="en-US" noProof="0" dirty="0"/>
            </a:br>
            <a:r>
              <a:rPr lang="en-US" noProof="0" dirty="0"/>
              <a:t>Challenges</a:t>
            </a:r>
          </a:p>
        </p:txBody>
      </p:sp>
    </p:spTree>
    <p:extLst>
      <p:ext uri="{BB962C8B-B14F-4D97-AF65-F5344CB8AC3E}">
        <p14:creationId xmlns:p14="http://schemas.microsoft.com/office/powerpoint/2010/main" val="271266840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 often fails to match exactly </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60</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GB" dirty="0"/>
              <a:t>Keypoint Matching based on LGHD</a:t>
            </a:r>
            <a:endParaRPr lang="en-US" noProof="0" dirty="0"/>
          </a:p>
        </p:txBody>
      </p:sp>
      <p:pic>
        <p:nvPicPr>
          <p:cNvPr id="15" name="Grafik 14">
            <a:extLst>
              <a:ext uri="{FF2B5EF4-FFF2-40B4-BE49-F238E27FC236}">
                <a16:creationId xmlns:a16="http://schemas.microsoft.com/office/drawing/2014/main" id="{565AEECA-02FC-401D-84D5-377E70C79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001" y="2552636"/>
            <a:ext cx="7200000" cy="2880000"/>
          </a:xfrm>
          <a:prstGeom prst="rect">
            <a:avLst/>
          </a:prstGeom>
        </p:spPr>
      </p:pic>
      <p:sp>
        <p:nvSpPr>
          <p:cNvPr id="8" name="Rechtwinkliges Dreieck 7">
            <a:extLst>
              <a:ext uri="{FF2B5EF4-FFF2-40B4-BE49-F238E27FC236}">
                <a16:creationId xmlns:a16="http://schemas.microsoft.com/office/drawing/2014/main" id="{DAA4A615-942B-4C1C-9D73-2EC860F757F2}"/>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feld 8">
            <a:extLst>
              <a:ext uri="{FF2B5EF4-FFF2-40B4-BE49-F238E27FC236}">
                <a16:creationId xmlns:a16="http://schemas.microsoft.com/office/drawing/2014/main" id="{F808527A-DFD2-481A-8C96-3081912B6D9E}"/>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191425613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6F9458-495C-404B-88F4-4BE0B175A14B}"/>
              </a:ext>
            </a:extLst>
          </p:cNvPr>
          <p:cNvSpPr>
            <a:spLocks noGrp="1"/>
          </p:cNvSpPr>
          <p:nvPr>
            <p:ph idx="1"/>
          </p:nvPr>
        </p:nvSpPr>
        <p:spPr/>
        <p:txBody>
          <a:bodyPr/>
          <a:lstStyle/>
          <a:p>
            <a:pPr marL="0" indent="0">
              <a:buNone/>
            </a:pPr>
            <a:r>
              <a:rPr lang="en-US" dirty="0"/>
              <a:t>LGHD often fails to match exactly</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61</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GB" dirty="0"/>
              <a:t>Keypoint Matching based on LGHD</a:t>
            </a:r>
            <a:endParaRPr lang="en-US" noProof="0" dirty="0"/>
          </a:p>
        </p:txBody>
      </p:sp>
      <p:pic>
        <p:nvPicPr>
          <p:cNvPr id="12" name="Grafik 11">
            <a:extLst>
              <a:ext uri="{FF2B5EF4-FFF2-40B4-BE49-F238E27FC236}">
                <a16:creationId xmlns:a16="http://schemas.microsoft.com/office/drawing/2014/main" id="{B76EBDE8-7F05-4D8C-9F06-34D030716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000" y="2357111"/>
            <a:ext cx="4500000" cy="3600000"/>
          </a:xfrm>
          <a:prstGeom prst="rect">
            <a:avLst/>
          </a:prstGeom>
        </p:spPr>
      </p:pic>
      <p:sp>
        <p:nvSpPr>
          <p:cNvPr id="14" name="TextBox 7">
            <a:extLst>
              <a:ext uri="{FF2B5EF4-FFF2-40B4-BE49-F238E27FC236}">
                <a16:creationId xmlns:a16="http://schemas.microsoft.com/office/drawing/2014/main" id="{635D67BC-FF81-4743-87D7-6D6884A3F0AC}"/>
              </a:ext>
            </a:extLst>
          </p:cNvPr>
          <p:cNvSpPr txBox="1"/>
          <p:nvPr/>
        </p:nvSpPr>
        <p:spPr>
          <a:xfrm>
            <a:off x="1973408" y="6119530"/>
            <a:ext cx="5197186" cy="276999"/>
          </a:xfrm>
          <a:prstGeom prst="rect">
            <a:avLst/>
          </a:prstGeom>
          <a:noFill/>
        </p:spPr>
        <p:txBody>
          <a:bodyPr wrap="square" rtlCol="0">
            <a:spAutoFit/>
          </a:bodyPr>
          <a:lstStyle/>
          <a:p>
            <a:pPr algn="ctr"/>
            <a:r>
              <a:rPr lang="en-US" sz="1200" dirty="0"/>
              <a:t>Overlay of RGB image (grey) and warped infrared image (color)</a:t>
            </a:r>
            <a:endParaRPr lang="en-US" sz="1200" i="1" dirty="0"/>
          </a:p>
        </p:txBody>
      </p:sp>
      <p:sp>
        <p:nvSpPr>
          <p:cNvPr id="9" name="Rechtwinkliges Dreieck 8">
            <a:extLst>
              <a:ext uri="{FF2B5EF4-FFF2-40B4-BE49-F238E27FC236}">
                <a16:creationId xmlns:a16="http://schemas.microsoft.com/office/drawing/2014/main" id="{7C12B5DF-8935-4460-B641-DE0AB7323C11}"/>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feld 9">
            <a:extLst>
              <a:ext uri="{FF2B5EF4-FFF2-40B4-BE49-F238E27FC236}">
                <a16:creationId xmlns:a16="http://schemas.microsoft.com/office/drawing/2014/main" id="{6BF639AE-A638-41CD-8B5F-763A9E56C42F}"/>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196946113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8C424F-7B01-4E2C-BEAE-248D32DDE3D1}"/>
              </a:ext>
            </a:extLst>
          </p:cNvPr>
          <p:cNvSpPr>
            <a:spLocks noGrp="1"/>
          </p:cNvSpPr>
          <p:nvPr>
            <p:ph idx="1"/>
          </p:nvPr>
        </p:nvSpPr>
        <p:spPr/>
        <p:txBody>
          <a:bodyPr/>
          <a:lstStyle/>
          <a:p>
            <a:pPr marL="0" indent="0">
              <a:buNone/>
            </a:pPr>
            <a:r>
              <a:rPr lang="en-US" sz="2000" dirty="0"/>
              <a:t>MI surface when sliding patch across image strongly non-convex</a:t>
            </a:r>
          </a:p>
          <a:p>
            <a:pPr marL="0" indent="0">
              <a:buNone/>
            </a:pPr>
            <a:endParaRPr lang="en-US" sz="2000" dirty="0"/>
          </a:p>
          <a:p>
            <a:pPr marL="0" indent="0">
              <a:buNone/>
            </a:pPr>
            <a:endParaRPr lang="en-US" sz="2000" dirty="0"/>
          </a:p>
          <a:p>
            <a:pPr marL="0" indent="0">
              <a:buNone/>
            </a:pP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62</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Sliding window matching based on MI</a:t>
            </a:r>
            <a:endParaRPr lang="en-GB" dirty="0"/>
          </a:p>
        </p:txBody>
      </p:sp>
      <p:grpSp>
        <p:nvGrpSpPr>
          <p:cNvPr id="9" name="Gruppieren 8">
            <a:extLst>
              <a:ext uri="{FF2B5EF4-FFF2-40B4-BE49-F238E27FC236}">
                <a16:creationId xmlns:a16="http://schemas.microsoft.com/office/drawing/2014/main" id="{A3DA586D-65BA-49E1-9EA1-CBE513E8B8FC}"/>
              </a:ext>
            </a:extLst>
          </p:cNvPr>
          <p:cNvGrpSpPr/>
          <p:nvPr/>
        </p:nvGrpSpPr>
        <p:grpSpPr>
          <a:xfrm>
            <a:off x="8063357" y="-345808"/>
            <a:ext cx="1080000" cy="1516854"/>
            <a:chOff x="6640945" y="1067352"/>
            <a:chExt cx="1080000" cy="1516854"/>
          </a:xfrm>
        </p:grpSpPr>
        <p:sp>
          <p:nvSpPr>
            <p:cNvPr id="7" name="Rechtwinkliges Dreieck 6">
              <a:extLst>
                <a:ext uri="{FF2B5EF4-FFF2-40B4-BE49-F238E27FC236}">
                  <a16:creationId xmlns:a16="http://schemas.microsoft.com/office/drawing/2014/main" id="{5F4F177A-AA02-47F6-A614-21F3E17EF094}"/>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31984BBA-DD46-4CCE-83C9-49940A083B31}"/>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pic>
        <p:nvPicPr>
          <p:cNvPr id="10" name="Grafik 9">
            <a:extLst>
              <a:ext uri="{FF2B5EF4-FFF2-40B4-BE49-F238E27FC236}">
                <a16:creationId xmlns:a16="http://schemas.microsoft.com/office/drawing/2014/main" id="{F5E29AA3-73AE-4F9D-91A6-1C49B85C9AFF}"/>
              </a:ext>
            </a:extLst>
          </p:cNvPr>
          <p:cNvPicPr>
            <a:picLocks noChangeAspect="1"/>
          </p:cNvPicPr>
          <p:nvPr/>
        </p:nvPicPr>
        <p:blipFill>
          <a:blip r:embed="rId3"/>
          <a:stretch>
            <a:fillRect/>
          </a:stretch>
        </p:blipFill>
        <p:spPr>
          <a:xfrm>
            <a:off x="3649294" y="2552636"/>
            <a:ext cx="5054025" cy="2880000"/>
          </a:xfrm>
          <a:prstGeom prst="rect">
            <a:avLst/>
          </a:prstGeom>
        </p:spPr>
      </p:pic>
      <p:pic>
        <p:nvPicPr>
          <p:cNvPr id="12" name="Grafik 11" descr="Ein Bild, das draußen enthält.&#10;&#10;Automatisch generierte Beschreibung">
            <a:extLst>
              <a:ext uri="{FF2B5EF4-FFF2-40B4-BE49-F238E27FC236}">
                <a16:creationId xmlns:a16="http://schemas.microsoft.com/office/drawing/2014/main" id="{B95D97F8-582E-4A3C-8C86-62C652689D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569" y="4765736"/>
            <a:ext cx="762000" cy="762000"/>
          </a:xfrm>
          <a:prstGeom prst="rect">
            <a:avLst/>
          </a:prstGeom>
        </p:spPr>
      </p:pic>
      <p:pic>
        <p:nvPicPr>
          <p:cNvPr id="14" name="Grafik 13" descr="Ein Bild, das Tier enthält.&#10;&#10;Automatisch generierte Beschreibung">
            <a:extLst>
              <a:ext uri="{FF2B5EF4-FFF2-40B4-BE49-F238E27FC236}">
                <a16:creationId xmlns:a16="http://schemas.microsoft.com/office/drawing/2014/main" id="{73096BBB-83E7-4F44-8E83-95DEA75955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69" y="2772674"/>
            <a:ext cx="762000" cy="762000"/>
          </a:xfrm>
          <a:prstGeom prst="rect">
            <a:avLst/>
          </a:prstGeom>
        </p:spPr>
      </p:pic>
      <p:pic>
        <p:nvPicPr>
          <p:cNvPr id="16" name="Grafik 15" descr="Ein Bild, das draußen enthält.&#10;&#10;Automatisch generierte Beschreibung">
            <a:extLst>
              <a:ext uri="{FF2B5EF4-FFF2-40B4-BE49-F238E27FC236}">
                <a16:creationId xmlns:a16="http://schemas.microsoft.com/office/drawing/2014/main" id="{1FF24D59-50AF-4EE6-99B2-8DD4166330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0569" y="3769205"/>
            <a:ext cx="762000" cy="762000"/>
          </a:xfrm>
          <a:prstGeom prst="rect">
            <a:avLst/>
          </a:prstGeom>
        </p:spPr>
      </p:pic>
      <p:sp>
        <p:nvSpPr>
          <p:cNvPr id="17" name="Textfeld 16">
            <a:extLst>
              <a:ext uri="{FF2B5EF4-FFF2-40B4-BE49-F238E27FC236}">
                <a16:creationId xmlns:a16="http://schemas.microsoft.com/office/drawing/2014/main" id="{91A48759-45E9-46AD-91EB-CEFF17AE8691}"/>
              </a:ext>
            </a:extLst>
          </p:cNvPr>
          <p:cNvSpPr txBox="1"/>
          <p:nvPr/>
        </p:nvSpPr>
        <p:spPr>
          <a:xfrm>
            <a:off x="440681" y="2999785"/>
            <a:ext cx="1714500" cy="307777"/>
          </a:xfrm>
          <a:prstGeom prst="rect">
            <a:avLst/>
          </a:prstGeom>
          <a:noFill/>
        </p:spPr>
        <p:txBody>
          <a:bodyPr wrap="square" rtlCol="0">
            <a:spAutoFit/>
          </a:bodyPr>
          <a:lstStyle/>
          <a:p>
            <a:r>
              <a:rPr lang="en-US" sz="1400" dirty="0"/>
              <a:t>Query patch IR</a:t>
            </a:r>
          </a:p>
        </p:txBody>
      </p:sp>
      <p:sp>
        <p:nvSpPr>
          <p:cNvPr id="18" name="Textfeld 17">
            <a:extLst>
              <a:ext uri="{FF2B5EF4-FFF2-40B4-BE49-F238E27FC236}">
                <a16:creationId xmlns:a16="http://schemas.microsoft.com/office/drawing/2014/main" id="{E459A2F8-C478-4786-A052-5FADCEF6DDA1}"/>
              </a:ext>
            </a:extLst>
          </p:cNvPr>
          <p:cNvSpPr txBox="1"/>
          <p:nvPr/>
        </p:nvSpPr>
        <p:spPr>
          <a:xfrm>
            <a:off x="440325" y="3888595"/>
            <a:ext cx="1714500" cy="523220"/>
          </a:xfrm>
          <a:prstGeom prst="rect">
            <a:avLst/>
          </a:prstGeom>
          <a:noFill/>
        </p:spPr>
        <p:txBody>
          <a:bodyPr wrap="square" rtlCol="0">
            <a:spAutoFit/>
          </a:bodyPr>
          <a:lstStyle/>
          <a:p>
            <a:r>
              <a:rPr lang="en-US" sz="1400" dirty="0"/>
              <a:t>Corresponding patch Optical</a:t>
            </a:r>
          </a:p>
        </p:txBody>
      </p:sp>
      <p:sp>
        <p:nvSpPr>
          <p:cNvPr id="19" name="Textfeld 18">
            <a:extLst>
              <a:ext uri="{FF2B5EF4-FFF2-40B4-BE49-F238E27FC236}">
                <a16:creationId xmlns:a16="http://schemas.microsoft.com/office/drawing/2014/main" id="{A4F775BA-5169-4AB1-ABE9-52A708A386F9}"/>
              </a:ext>
            </a:extLst>
          </p:cNvPr>
          <p:cNvSpPr txBox="1"/>
          <p:nvPr/>
        </p:nvSpPr>
        <p:spPr>
          <a:xfrm>
            <a:off x="443925" y="4881606"/>
            <a:ext cx="1714500" cy="523220"/>
          </a:xfrm>
          <a:prstGeom prst="rect">
            <a:avLst/>
          </a:prstGeom>
          <a:noFill/>
        </p:spPr>
        <p:txBody>
          <a:bodyPr wrap="square" rtlCol="0">
            <a:spAutoFit/>
          </a:bodyPr>
          <a:lstStyle/>
          <a:p>
            <a:r>
              <a:rPr lang="en-US" sz="1400" dirty="0"/>
              <a:t>Maximum MI</a:t>
            </a:r>
          </a:p>
          <a:p>
            <a:r>
              <a:rPr lang="en-US" sz="1400" dirty="0"/>
              <a:t>patch Optical</a:t>
            </a:r>
          </a:p>
        </p:txBody>
      </p:sp>
    </p:spTree>
    <p:extLst>
      <p:ext uri="{BB962C8B-B14F-4D97-AF65-F5344CB8AC3E}">
        <p14:creationId xmlns:p14="http://schemas.microsoft.com/office/powerpoint/2010/main" val="2810014331"/>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8C424F-7B01-4E2C-BEAE-248D32DDE3D1}"/>
              </a:ext>
            </a:extLst>
          </p:cNvPr>
          <p:cNvSpPr>
            <a:spLocks noGrp="1"/>
          </p:cNvSpPr>
          <p:nvPr>
            <p:ph idx="1"/>
          </p:nvPr>
        </p:nvSpPr>
        <p:spPr/>
        <p:txBody>
          <a:bodyPr/>
          <a:lstStyle/>
          <a:p>
            <a:pPr marL="0" indent="0">
              <a:buNone/>
            </a:pPr>
            <a:r>
              <a:rPr lang="en-US" sz="2000" dirty="0"/>
              <a:t>MI surface when sliding patch across image strongly non-convex</a:t>
            </a:r>
          </a:p>
          <a:p>
            <a:pPr marL="0" indent="0">
              <a:buNone/>
            </a:pPr>
            <a:endParaRPr lang="en-US" sz="2000" dirty="0"/>
          </a:p>
          <a:p>
            <a:pPr marL="0" indent="0">
              <a:buNone/>
            </a:pPr>
            <a:endParaRPr lang="en-US" sz="2000" dirty="0"/>
          </a:p>
          <a:p>
            <a:pPr marL="0" indent="0">
              <a:buNone/>
            </a:pP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63</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Sliding window matching based on MI</a:t>
            </a:r>
            <a:endParaRPr lang="en-GB" dirty="0"/>
          </a:p>
        </p:txBody>
      </p:sp>
      <p:pic>
        <p:nvPicPr>
          <p:cNvPr id="20" name="Grafik 19" descr="Ein Bild, das Gebäude enthält.&#10;&#10;Automatisch generierte Beschreibung">
            <a:extLst>
              <a:ext uri="{FF2B5EF4-FFF2-40B4-BE49-F238E27FC236}">
                <a16:creationId xmlns:a16="http://schemas.microsoft.com/office/drawing/2014/main" id="{3F823575-CEF4-4901-9D17-03C2E2B2B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569" y="2772310"/>
            <a:ext cx="762000" cy="762000"/>
          </a:xfrm>
          <a:prstGeom prst="rect">
            <a:avLst/>
          </a:prstGeom>
        </p:spPr>
      </p:pic>
      <p:grpSp>
        <p:nvGrpSpPr>
          <p:cNvPr id="9" name="Gruppieren 8">
            <a:extLst>
              <a:ext uri="{FF2B5EF4-FFF2-40B4-BE49-F238E27FC236}">
                <a16:creationId xmlns:a16="http://schemas.microsoft.com/office/drawing/2014/main" id="{A3DA586D-65BA-49E1-9EA1-CBE513E8B8FC}"/>
              </a:ext>
            </a:extLst>
          </p:cNvPr>
          <p:cNvGrpSpPr/>
          <p:nvPr/>
        </p:nvGrpSpPr>
        <p:grpSpPr>
          <a:xfrm>
            <a:off x="8063357" y="-345808"/>
            <a:ext cx="1080000" cy="1516854"/>
            <a:chOff x="6640945" y="1067352"/>
            <a:chExt cx="1080000" cy="1516854"/>
          </a:xfrm>
        </p:grpSpPr>
        <p:sp>
          <p:nvSpPr>
            <p:cNvPr id="7" name="Rechtwinkliges Dreieck 6">
              <a:extLst>
                <a:ext uri="{FF2B5EF4-FFF2-40B4-BE49-F238E27FC236}">
                  <a16:creationId xmlns:a16="http://schemas.microsoft.com/office/drawing/2014/main" id="{5F4F177A-AA02-47F6-A614-21F3E17EF094}"/>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31984BBA-DD46-4CCE-83C9-49940A083B31}"/>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pic>
        <p:nvPicPr>
          <p:cNvPr id="22" name="Grafik 21" descr="Ein Bild, das draußen, Gebäude enthält.&#10;&#10;Automatisch generierte Beschreibung">
            <a:extLst>
              <a:ext uri="{FF2B5EF4-FFF2-40B4-BE49-F238E27FC236}">
                <a16:creationId xmlns:a16="http://schemas.microsoft.com/office/drawing/2014/main" id="{F28243D9-5F00-4455-8C3D-04E9A9747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569" y="4762216"/>
            <a:ext cx="762000" cy="762000"/>
          </a:xfrm>
          <a:prstGeom prst="rect">
            <a:avLst/>
          </a:prstGeom>
        </p:spPr>
      </p:pic>
      <p:pic>
        <p:nvPicPr>
          <p:cNvPr id="13" name="Grafik 12" descr="Ein Bild, das draußen enthält.&#10;&#10;Automatisch generierte Beschreibung">
            <a:extLst>
              <a:ext uri="{FF2B5EF4-FFF2-40B4-BE49-F238E27FC236}">
                <a16:creationId xmlns:a16="http://schemas.microsoft.com/office/drawing/2014/main" id="{CD21DCCE-9F35-4F3C-A435-99E2C89CB3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0569" y="3777353"/>
            <a:ext cx="762000" cy="762000"/>
          </a:xfrm>
          <a:prstGeom prst="rect">
            <a:avLst/>
          </a:prstGeom>
        </p:spPr>
      </p:pic>
      <p:sp>
        <p:nvSpPr>
          <p:cNvPr id="17" name="Textfeld 16">
            <a:extLst>
              <a:ext uri="{FF2B5EF4-FFF2-40B4-BE49-F238E27FC236}">
                <a16:creationId xmlns:a16="http://schemas.microsoft.com/office/drawing/2014/main" id="{91A48759-45E9-46AD-91EB-CEFF17AE8691}"/>
              </a:ext>
            </a:extLst>
          </p:cNvPr>
          <p:cNvSpPr txBox="1"/>
          <p:nvPr/>
        </p:nvSpPr>
        <p:spPr>
          <a:xfrm>
            <a:off x="440681" y="2999785"/>
            <a:ext cx="1714500" cy="307777"/>
          </a:xfrm>
          <a:prstGeom prst="rect">
            <a:avLst/>
          </a:prstGeom>
          <a:noFill/>
        </p:spPr>
        <p:txBody>
          <a:bodyPr wrap="square" rtlCol="0">
            <a:spAutoFit/>
          </a:bodyPr>
          <a:lstStyle/>
          <a:p>
            <a:r>
              <a:rPr lang="en-US" sz="1400" dirty="0"/>
              <a:t>Query patch IR</a:t>
            </a:r>
          </a:p>
        </p:txBody>
      </p:sp>
      <p:sp>
        <p:nvSpPr>
          <p:cNvPr id="18" name="Textfeld 17">
            <a:extLst>
              <a:ext uri="{FF2B5EF4-FFF2-40B4-BE49-F238E27FC236}">
                <a16:creationId xmlns:a16="http://schemas.microsoft.com/office/drawing/2014/main" id="{E459A2F8-C478-4786-A052-5FADCEF6DDA1}"/>
              </a:ext>
            </a:extLst>
          </p:cNvPr>
          <p:cNvSpPr txBox="1"/>
          <p:nvPr/>
        </p:nvSpPr>
        <p:spPr>
          <a:xfrm>
            <a:off x="440325" y="3888595"/>
            <a:ext cx="1714500" cy="523220"/>
          </a:xfrm>
          <a:prstGeom prst="rect">
            <a:avLst/>
          </a:prstGeom>
          <a:noFill/>
        </p:spPr>
        <p:txBody>
          <a:bodyPr wrap="square" rtlCol="0">
            <a:spAutoFit/>
          </a:bodyPr>
          <a:lstStyle/>
          <a:p>
            <a:r>
              <a:rPr lang="en-US" sz="1400" dirty="0"/>
              <a:t>Corresponding patch Optical</a:t>
            </a:r>
          </a:p>
        </p:txBody>
      </p:sp>
      <p:sp>
        <p:nvSpPr>
          <p:cNvPr id="19" name="Textfeld 18">
            <a:extLst>
              <a:ext uri="{FF2B5EF4-FFF2-40B4-BE49-F238E27FC236}">
                <a16:creationId xmlns:a16="http://schemas.microsoft.com/office/drawing/2014/main" id="{A4F775BA-5169-4AB1-ABE9-52A708A386F9}"/>
              </a:ext>
            </a:extLst>
          </p:cNvPr>
          <p:cNvSpPr txBox="1"/>
          <p:nvPr/>
        </p:nvSpPr>
        <p:spPr>
          <a:xfrm>
            <a:off x="443925" y="4881606"/>
            <a:ext cx="1714500" cy="523220"/>
          </a:xfrm>
          <a:prstGeom prst="rect">
            <a:avLst/>
          </a:prstGeom>
          <a:noFill/>
        </p:spPr>
        <p:txBody>
          <a:bodyPr wrap="square" rtlCol="0">
            <a:spAutoFit/>
          </a:bodyPr>
          <a:lstStyle/>
          <a:p>
            <a:r>
              <a:rPr lang="en-US" sz="1400" dirty="0"/>
              <a:t>Maximum MI</a:t>
            </a:r>
          </a:p>
          <a:p>
            <a:r>
              <a:rPr lang="en-US" sz="1400" dirty="0"/>
              <a:t>patch Optical</a:t>
            </a:r>
          </a:p>
        </p:txBody>
      </p:sp>
      <p:pic>
        <p:nvPicPr>
          <p:cNvPr id="23" name="Grafik 22">
            <a:extLst>
              <a:ext uri="{FF2B5EF4-FFF2-40B4-BE49-F238E27FC236}">
                <a16:creationId xmlns:a16="http://schemas.microsoft.com/office/drawing/2014/main" id="{4CBCBAAB-4D55-44D0-97D9-5373E1AA31DB}"/>
              </a:ext>
            </a:extLst>
          </p:cNvPr>
          <p:cNvPicPr>
            <a:picLocks noChangeAspect="1"/>
          </p:cNvPicPr>
          <p:nvPr/>
        </p:nvPicPr>
        <p:blipFill>
          <a:blip r:embed="rId6"/>
          <a:stretch>
            <a:fillRect/>
          </a:stretch>
        </p:blipFill>
        <p:spPr>
          <a:xfrm>
            <a:off x="3865580" y="2552636"/>
            <a:ext cx="5012985" cy="2880000"/>
          </a:xfrm>
          <a:prstGeom prst="rect">
            <a:avLst/>
          </a:prstGeom>
        </p:spPr>
      </p:pic>
    </p:spTree>
    <p:extLst>
      <p:ext uri="{BB962C8B-B14F-4D97-AF65-F5344CB8AC3E}">
        <p14:creationId xmlns:p14="http://schemas.microsoft.com/office/powerpoint/2010/main" val="357173117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nhaltsplatzhalter 10" descr="Ein Bild, das Gebäude, draußen, Boden, sitzend enthält.&#10;&#10;Automatisch generierte Beschreibung">
            <a:extLst>
              <a:ext uri="{FF2B5EF4-FFF2-40B4-BE49-F238E27FC236}">
                <a16:creationId xmlns:a16="http://schemas.microsoft.com/office/drawing/2014/main" id="{42E618DC-7DD2-4721-9F5C-99045A57A5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7650" y="2433848"/>
            <a:ext cx="2520000" cy="2520000"/>
          </a:xfrm>
        </p:spPr>
      </p:pic>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64</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Optical vs NIR</a:t>
            </a:r>
            <a:endParaRPr lang="en-GB" dirty="0"/>
          </a:p>
        </p:txBody>
      </p:sp>
      <p:grpSp>
        <p:nvGrpSpPr>
          <p:cNvPr id="9" name="Gruppieren 8">
            <a:extLst>
              <a:ext uri="{FF2B5EF4-FFF2-40B4-BE49-F238E27FC236}">
                <a16:creationId xmlns:a16="http://schemas.microsoft.com/office/drawing/2014/main" id="{A3DA586D-65BA-49E1-9EA1-CBE513E8B8FC}"/>
              </a:ext>
            </a:extLst>
          </p:cNvPr>
          <p:cNvGrpSpPr/>
          <p:nvPr/>
        </p:nvGrpSpPr>
        <p:grpSpPr>
          <a:xfrm>
            <a:off x="8063357" y="-345808"/>
            <a:ext cx="1080000" cy="1516854"/>
            <a:chOff x="6640945" y="1067352"/>
            <a:chExt cx="1080000" cy="1516854"/>
          </a:xfrm>
        </p:grpSpPr>
        <p:sp>
          <p:nvSpPr>
            <p:cNvPr id="7" name="Rechtwinkliges Dreieck 6">
              <a:extLst>
                <a:ext uri="{FF2B5EF4-FFF2-40B4-BE49-F238E27FC236}">
                  <a16:creationId xmlns:a16="http://schemas.microsoft.com/office/drawing/2014/main" id="{5F4F177A-AA02-47F6-A614-21F3E17EF094}"/>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31984BBA-DD46-4CCE-83C9-49940A083B31}"/>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pic>
        <p:nvPicPr>
          <p:cNvPr id="13" name="Grafik 12" descr="Ein Bild, das Gebäude, sitzend enthält.&#10;&#10;Automatisch generierte Beschreibung">
            <a:extLst>
              <a:ext uri="{FF2B5EF4-FFF2-40B4-BE49-F238E27FC236}">
                <a16:creationId xmlns:a16="http://schemas.microsoft.com/office/drawing/2014/main" id="{EDCFD07C-BED6-4B53-8FE3-5969F420B8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6352" y="2433848"/>
            <a:ext cx="2520000" cy="2520000"/>
          </a:xfrm>
          <a:prstGeom prst="rect">
            <a:avLst/>
          </a:prstGeom>
        </p:spPr>
      </p:pic>
      <p:pic>
        <p:nvPicPr>
          <p:cNvPr id="14" name="Inhaltsplatzhalter 10" descr="Ein Bild, das Gebäude, draußen, Boden, sitzend enthält.&#10;&#10;Automatisch generierte Beschreibung">
            <a:extLst>
              <a:ext uri="{FF2B5EF4-FFF2-40B4-BE49-F238E27FC236}">
                <a16:creationId xmlns:a16="http://schemas.microsoft.com/office/drawing/2014/main" id="{FC048B93-D82A-4EFB-90B7-483BB2261E7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3312001" y="2433848"/>
            <a:ext cx="2520000" cy="2520000"/>
          </a:xfrm>
          <a:prstGeom prst="rect">
            <a:avLst/>
          </a:prstGeom>
        </p:spPr>
      </p:pic>
      <p:sp>
        <p:nvSpPr>
          <p:cNvPr id="15" name="Textfeld 14">
            <a:extLst>
              <a:ext uri="{FF2B5EF4-FFF2-40B4-BE49-F238E27FC236}">
                <a16:creationId xmlns:a16="http://schemas.microsoft.com/office/drawing/2014/main" id="{5D8F9BE3-7F0D-4483-9BD8-DEF06141BE45}"/>
              </a:ext>
            </a:extLst>
          </p:cNvPr>
          <p:cNvSpPr txBox="1"/>
          <p:nvPr/>
        </p:nvSpPr>
        <p:spPr>
          <a:xfrm>
            <a:off x="915637" y="4953848"/>
            <a:ext cx="1724025" cy="307777"/>
          </a:xfrm>
          <a:prstGeom prst="rect">
            <a:avLst/>
          </a:prstGeom>
          <a:noFill/>
        </p:spPr>
        <p:txBody>
          <a:bodyPr wrap="square" rtlCol="0">
            <a:spAutoFit/>
          </a:bodyPr>
          <a:lstStyle/>
          <a:p>
            <a:pPr algn="ctr"/>
            <a:r>
              <a:rPr lang="en-US" sz="1400" dirty="0"/>
              <a:t>Optical Color</a:t>
            </a:r>
          </a:p>
        </p:txBody>
      </p:sp>
      <p:sp>
        <p:nvSpPr>
          <p:cNvPr id="16" name="Textfeld 15">
            <a:extLst>
              <a:ext uri="{FF2B5EF4-FFF2-40B4-BE49-F238E27FC236}">
                <a16:creationId xmlns:a16="http://schemas.microsoft.com/office/drawing/2014/main" id="{46617041-8B7C-4A6E-9935-CC649FE19C06}"/>
              </a:ext>
            </a:extLst>
          </p:cNvPr>
          <p:cNvSpPr txBox="1"/>
          <p:nvPr/>
        </p:nvSpPr>
        <p:spPr>
          <a:xfrm>
            <a:off x="3709987" y="4952359"/>
            <a:ext cx="1724025" cy="307777"/>
          </a:xfrm>
          <a:prstGeom prst="rect">
            <a:avLst/>
          </a:prstGeom>
          <a:noFill/>
        </p:spPr>
        <p:txBody>
          <a:bodyPr wrap="square" rtlCol="0">
            <a:spAutoFit/>
          </a:bodyPr>
          <a:lstStyle/>
          <a:p>
            <a:pPr algn="ctr"/>
            <a:r>
              <a:rPr lang="en-US" sz="1400" dirty="0"/>
              <a:t>Optical Grayscale</a:t>
            </a:r>
          </a:p>
        </p:txBody>
      </p:sp>
      <p:sp>
        <p:nvSpPr>
          <p:cNvPr id="17" name="Textfeld 16">
            <a:extLst>
              <a:ext uri="{FF2B5EF4-FFF2-40B4-BE49-F238E27FC236}">
                <a16:creationId xmlns:a16="http://schemas.microsoft.com/office/drawing/2014/main" id="{EA4D9142-ADE9-41B2-AFFD-8759F4C2B4EA}"/>
              </a:ext>
            </a:extLst>
          </p:cNvPr>
          <p:cNvSpPr txBox="1"/>
          <p:nvPr/>
        </p:nvSpPr>
        <p:spPr>
          <a:xfrm>
            <a:off x="6504337" y="4953848"/>
            <a:ext cx="1724025" cy="307777"/>
          </a:xfrm>
          <a:prstGeom prst="rect">
            <a:avLst/>
          </a:prstGeom>
          <a:noFill/>
        </p:spPr>
        <p:txBody>
          <a:bodyPr wrap="square" rtlCol="0">
            <a:spAutoFit/>
          </a:bodyPr>
          <a:lstStyle/>
          <a:p>
            <a:pPr algn="ctr"/>
            <a:r>
              <a:rPr lang="en-US" sz="1400" dirty="0"/>
              <a:t>Near-infrared</a:t>
            </a:r>
          </a:p>
        </p:txBody>
      </p:sp>
    </p:spTree>
    <p:extLst>
      <p:ext uri="{BB962C8B-B14F-4D97-AF65-F5344CB8AC3E}">
        <p14:creationId xmlns:p14="http://schemas.microsoft.com/office/powerpoint/2010/main" val="425740358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65</a:t>
            </a:fld>
            <a:endParaRPr lang="de-DE" dirty="0"/>
          </a:p>
        </p:txBody>
      </p:sp>
      <p:sp>
        <p:nvSpPr>
          <p:cNvPr id="6" name="Titel 5"/>
          <p:cNvSpPr>
            <a:spLocks noGrp="1"/>
          </p:cNvSpPr>
          <p:nvPr>
            <p:ph type="title"/>
          </p:nvPr>
        </p:nvSpPr>
        <p:spPr/>
        <p:txBody>
          <a:bodyPr/>
          <a:lstStyle/>
          <a:p>
            <a:r>
              <a:rPr lang="en-GB" sz="1400" dirty="0">
                <a:solidFill>
                  <a:prstClr val="black"/>
                </a:solidFill>
              </a:rPr>
              <a:t>Phase 1 | Cross-spectral Image Alignment</a:t>
            </a:r>
            <a:br>
              <a:rPr lang="en-GB" dirty="0">
                <a:solidFill>
                  <a:prstClr val="black"/>
                </a:solidFill>
              </a:rPr>
            </a:br>
            <a:r>
              <a:rPr lang="en-US" dirty="0"/>
              <a:t>Optical vs LWIR</a:t>
            </a:r>
            <a:endParaRPr lang="en-GB" dirty="0"/>
          </a:p>
        </p:txBody>
      </p:sp>
      <p:grpSp>
        <p:nvGrpSpPr>
          <p:cNvPr id="9" name="Gruppieren 8">
            <a:extLst>
              <a:ext uri="{FF2B5EF4-FFF2-40B4-BE49-F238E27FC236}">
                <a16:creationId xmlns:a16="http://schemas.microsoft.com/office/drawing/2014/main" id="{A3DA586D-65BA-49E1-9EA1-CBE513E8B8FC}"/>
              </a:ext>
            </a:extLst>
          </p:cNvPr>
          <p:cNvGrpSpPr/>
          <p:nvPr/>
        </p:nvGrpSpPr>
        <p:grpSpPr>
          <a:xfrm>
            <a:off x="8063357" y="-345808"/>
            <a:ext cx="1080000" cy="1516854"/>
            <a:chOff x="6640945" y="1067352"/>
            <a:chExt cx="1080000" cy="1516854"/>
          </a:xfrm>
        </p:grpSpPr>
        <p:sp>
          <p:nvSpPr>
            <p:cNvPr id="7" name="Rechtwinkliges Dreieck 6">
              <a:extLst>
                <a:ext uri="{FF2B5EF4-FFF2-40B4-BE49-F238E27FC236}">
                  <a16:creationId xmlns:a16="http://schemas.microsoft.com/office/drawing/2014/main" id="{5F4F177A-AA02-47F6-A614-21F3E17EF094}"/>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31984BBA-DD46-4CCE-83C9-49940A083B31}"/>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sp>
        <p:nvSpPr>
          <p:cNvPr id="15" name="Textfeld 14">
            <a:extLst>
              <a:ext uri="{FF2B5EF4-FFF2-40B4-BE49-F238E27FC236}">
                <a16:creationId xmlns:a16="http://schemas.microsoft.com/office/drawing/2014/main" id="{5D8F9BE3-7F0D-4483-9BD8-DEF06141BE45}"/>
              </a:ext>
            </a:extLst>
          </p:cNvPr>
          <p:cNvSpPr txBox="1"/>
          <p:nvPr/>
        </p:nvSpPr>
        <p:spPr>
          <a:xfrm>
            <a:off x="915637" y="4953848"/>
            <a:ext cx="1724025" cy="307777"/>
          </a:xfrm>
          <a:prstGeom prst="rect">
            <a:avLst/>
          </a:prstGeom>
          <a:noFill/>
        </p:spPr>
        <p:txBody>
          <a:bodyPr wrap="square" rtlCol="0">
            <a:spAutoFit/>
          </a:bodyPr>
          <a:lstStyle/>
          <a:p>
            <a:pPr algn="ctr"/>
            <a:r>
              <a:rPr lang="en-US" sz="1400" dirty="0"/>
              <a:t>Optical Color</a:t>
            </a:r>
          </a:p>
        </p:txBody>
      </p:sp>
      <p:sp>
        <p:nvSpPr>
          <p:cNvPr id="16" name="Textfeld 15">
            <a:extLst>
              <a:ext uri="{FF2B5EF4-FFF2-40B4-BE49-F238E27FC236}">
                <a16:creationId xmlns:a16="http://schemas.microsoft.com/office/drawing/2014/main" id="{46617041-8B7C-4A6E-9935-CC649FE19C06}"/>
              </a:ext>
            </a:extLst>
          </p:cNvPr>
          <p:cNvSpPr txBox="1"/>
          <p:nvPr/>
        </p:nvSpPr>
        <p:spPr>
          <a:xfrm>
            <a:off x="3709987" y="4952359"/>
            <a:ext cx="1724025" cy="307777"/>
          </a:xfrm>
          <a:prstGeom prst="rect">
            <a:avLst/>
          </a:prstGeom>
          <a:noFill/>
        </p:spPr>
        <p:txBody>
          <a:bodyPr wrap="square" rtlCol="0">
            <a:spAutoFit/>
          </a:bodyPr>
          <a:lstStyle/>
          <a:p>
            <a:pPr algn="ctr"/>
            <a:r>
              <a:rPr lang="en-US" sz="1400" dirty="0"/>
              <a:t>Optical Grayscale</a:t>
            </a:r>
          </a:p>
        </p:txBody>
      </p:sp>
      <p:sp>
        <p:nvSpPr>
          <p:cNvPr id="17" name="Textfeld 16">
            <a:extLst>
              <a:ext uri="{FF2B5EF4-FFF2-40B4-BE49-F238E27FC236}">
                <a16:creationId xmlns:a16="http://schemas.microsoft.com/office/drawing/2014/main" id="{EA4D9142-ADE9-41B2-AFFD-8759F4C2B4EA}"/>
              </a:ext>
            </a:extLst>
          </p:cNvPr>
          <p:cNvSpPr txBox="1"/>
          <p:nvPr/>
        </p:nvSpPr>
        <p:spPr>
          <a:xfrm>
            <a:off x="6504337" y="4953848"/>
            <a:ext cx="1724025" cy="307777"/>
          </a:xfrm>
          <a:prstGeom prst="rect">
            <a:avLst/>
          </a:prstGeom>
          <a:noFill/>
        </p:spPr>
        <p:txBody>
          <a:bodyPr wrap="square" rtlCol="0">
            <a:spAutoFit/>
          </a:bodyPr>
          <a:lstStyle/>
          <a:p>
            <a:pPr algn="ctr"/>
            <a:r>
              <a:rPr lang="en-US" sz="1400" dirty="0"/>
              <a:t>Far-infrared</a:t>
            </a:r>
          </a:p>
        </p:txBody>
      </p:sp>
      <p:pic>
        <p:nvPicPr>
          <p:cNvPr id="10" name="Grafik 9" descr="Ein Bild, das drinnen, Tisch enthält.&#10;&#10;Automatisch generierte Beschreibung">
            <a:extLst>
              <a:ext uri="{FF2B5EF4-FFF2-40B4-BE49-F238E27FC236}">
                <a16:creationId xmlns:a16="http://schemas.microsoft.com/office/drawing/2014/main" id="{B8871FB2-8350-47BF-B6F6-1A7542263A6D}"/>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106352" y="2716588"/>
            <a:ext cx="2520000" cy="2016000"/>
          </a:xfrm>
          <a:prstGeom prst="rect">
            <a:avLst/>
          </a:prstGeom>
        </p:spPr>
      </p:pic>
      <p:pic>
        <p:nvPicPr>
          <p:cNvPr id="18" name="Grafik 17" descr="Ein Bild, das Gebäude, Ziegelstein, Wand enthält.&#10;&#10;Automatisch generierte Beschreibung">
            <a:extLst>
              <a:ext uri="{FF2B5EF4-FFF2-40B4-BE49-F238E27FC236}">
                <a16:creationId xmlns:a16="http://schemas.microsoft.com/office/drawing/2014/main" id="{BB9B8C62-71AF-4658-89EA-BB42E104A8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48" y="2779588"/>
            <a:ext cx="2520000" cy="1890000"/>
          </a:xfrm>
          <a:prstGeom prst="rect">
            <a:avLst/>
          </a:prstGeom>
        </p:spPr>
      </p:pic>
      <p:pic>
        <p:nvPicPr>
          <p:cNvPr id="19" name="Grafik 18" descr="Ein Bild, das Gebäude, Ziegelstein, Wand enthält.&#10;&#10;Automatisch generierte Beschreibung">
            <a:extLst>
              <a:ext uri="{FF2B5EF4-FFF2-40B4-BE49-F238E27FC236}">
                <a16:creationId xmlns:a16="http://schemas.microsoft.com/office/drawing/2014/main" id="{55B51AE7-DAC6-488E-A69C-30D53845DC62}"/>
              </a:ext>
            </a:extLst>
          </p:cNvPr>
          <p:cNvPicPr>
            <a:picLocks noChangeAspect="1"/>
          </p:cNvPicPr>
          <p:nvPr/>
        </p:nvPicPr>
        <p:blipFill>
          <a:blip r:embed="rId4" cstate="print">
            <a:grayscl/>
            <a:extLst>
              <a:ext uri="{28A0092B-C50C-407E-A947-70E740481C1C}">
                <a14:useLocalDpi xmlns:a14="http://schemas.microsoft.com/office/drawing/2010/main" val="0"/>
              </a:ext>
            </a:extLst>
          </a:blip>
          <a:stretch>
            <a:fillRect/>
          </a:stretch>
        </p:blipFill>
        <p:spPr>
          <a:xfrm>
            <a:off x="3312001" y="2779588"/>
            <a:ext cx="2520000" cy="1890000"/>
          </a:xfrm>
          <a:prstGeom prst="rect">
            <a:avLst/>
          </a:prstGeom>
        </p:spPr>
      </p:pic>
    </p:spTree>
    <p:extLst>
      <p:ext uri="{BB962C8B-B14F-4D97-AF65-F5344CB8AC3E}">
        <p14:creationId xmlns:p14="http://schemas.microsoft.com/office/powerpoint/2010/main" val="3412003847"/>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18C424F-7B01-4E2C-BEAE-248D32DDE3D1}"/>
              </a:ext>
            </a:extLst>
          </p:cNvPr>
          <p:cNvSpPr>
            <a:spLocks noGrp="1"/>
          </p:cNvSpPr>
          <p:nvPr>
            <p:ph idx="1"/>
          </p:nvPr>
        </p:nvSpPr>
        <p:spPr/>
        <p:txBody>
          <a:bodyPr/>
          <a:lstStyle/>
          <a:p>
            <a:pPr marL="0" indent="0">
              <a:buNone/>
            </a:pPr>
            <a:r>
              <a:rPr lang="en-US" sz="2000" dirty="0"/>
              <a:t>Processing optical and thermal data in separately gives consistent maps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sz="2000" dirty="0"/>
          </a:p>
          <a:p>
            <a:pPr marL="0" indent="0">
              <a:buNone/>
            </a:pPr>
            <a:endParaRPr lang="en-US" sz="2000" dirty="0"/>
          </a:p>
          <a:p>
            <a:pPr marL="0" indent="0">
              <a:buNone/>
            </a:pPr>
            <a:r>
              <a:rPr lang="en-US" sz="2000" dirty="0"/>
              <a:t>But after merging, no global optimum can be found </a:t>
            </a:r>
          </a:p>
          <a:p>
            <a:pPr marL="0" indent="0">
              <a:buNone/>
            </a:pPr>
            <a:endParaRPr lang="en-US" sz="2000" dirty="0"/>
          </a:p>
          <a:p>
            <a:pPr marL="0" indent="0">
              <a:buNone/>
            </a:pPr>
            <a:endParaRPr lang="en-US"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66</a:t>
            </a:fld>
            <a:endParaRPr lang="de-DE" dirty="0"/>
          </a:p>
        </p:txBody>
      </p:sp>
      <p:sp>
        <p:nvSpPr>
          <p:cNvPr id="6" name="Titel 5"/>
          <p:cNvSpPr>
            <a:spLocks noGrp="1"/>
          </p:cNvSpPr>
          <p:nvPr>
            <p:ph type="title"/>
          </p:nvPr>
        </p:nvSpPr>
        <p:spPr/>
        <p:txBody>
          <a:bodyPr/>
          <a:lstStyle/>
          <a:p>
            <a:r>
              <a:rPr lang="en-US" sz="1400" dirty="0"/>
              <a:t>Phase 1 | Pose Graph Optimization </a:t>
            </a:r>
            <a:br>
              <a:rPr lang="en-US" dirty="0"/>
            </a:br>
            <a:r>
              <a:rPr lang="en-GB" spc="-40" dirty="0"/>
              <a:t>Pix4Dmapper</a:t>
            </a:r>
          </a:p>
        </p:txBody>
      </p:sp>
      <p:sp>
        <p:nvSpPr>
          <p:cNvPr id="8" name="Textfeld 7">
            <a:extLst>
              <a:ext uri="{FF2B5EF4-FFF2-40B4-BE49-F238E27FC236}">
                <a16:creationId xmlns:a16="http://schemas.microsoft.com/office/drawing/2014/main" id="{7761A01E-6597-4AF4-987E-8079FC28316F}"/>
              </a:ext>
            </a:extLst>
          </p:cNvPr>
          <p:cNvSpPr txBox="1"/>
          <p:nvPr/>
        </p:nvSpPr>
        <p:spPr>
          <a:xfrm>
            <a:off x="5079027" y="4914130"/>
            <a:ext cx="2194560" cy="276999"/>
          </a:xfrm>
          <a:prstGeom prst="rect">
            <a:avLst/>
          </a:prstGeom>
          <a:noFill/>
        </p:spPr>
        <p:txBody>
          <a:bodyPr wrap="square" rtlCol="0">
            <a:spAutoFit/>
          </a:bodyPr>
          <a:lstStyle/>
          <a:p>
            <a:pPr algn="ctr"/>
            <a:r>
              <a:rPr lang="en-US" sz="1200" dirty="0"/>
              <a:t>Thermal only map</a:t>
            </a:r>
          </a:p>
        </p:txBody>
      </p:sp>
      <p:grpSp>
        <p:nvGrpSpPr>
          <p:cNvPr id="15" name="Gruppieren 14">
            <a:extLst>
              <a:ext uri="{FF2B5EF4-FFF2-40B4-BE49-F238E27FC236}">
                <a16:creationId xmlns:a16="http://schemas.microsoft.com/office/drawing/2014/main" id="{ACCBA3AC-C62B-42DE-B38C-7E44CD6F903B}"/>
              </a:ext>
            </a:extLst>
          </p:cNvPr>
          <p:cNvGrpSpPr/>
          <p:nvPr/>
        </p:nvGrpSpPr>
        <p:grpSpPr>
          <a:xfrm>
            <a:off x="1002286" y="2394130"/>
            <a:ext cx="7240037" cy="2520000"/>
            <a:chOff x="1002286" y="2394130"/>
            <a:chExt cx="7240037" cy="2520000"/>
          </a:xfrm>
        </p:grpSpPr>
        <p:pic>
          <p:nvPicPr>
            <p:cNvPr id="7" name="Grafik 6">
              <a:extLst>
                <a:ext uri="{FF2B5EF4-FFF2-40B4-BE49-F238E27FC236}">
                  <a16:creationId xmlns:a16="http://schemas.microsoft.com/office/drawing/2014/main" id="{4AB47025-2AAC-4FB2-9382-EFEB88914604}"/>
                </a:ext>
              </a:extLst>
            </p:cNvPr>
            <p:cNvPicPr>
              <a:picLocks noChangeAspect="1"/>
            </p:cNvPicPr>
            <p:nvPr/>
          </p:nvPicPr>
          <p:blipFill>
            <a:blip r:embed="rId3"/>
            <a:stretch>
              <a:fillRect/>
            </a:stretch>
          </p:blipFill>
          <p:spPr>
            <a:xfrm>
              <a:off x="4676096" y="2394130"/>
              <a:ext cx="3566227" cy="2520000"/>
            </a:xfrm>
            <a:prstGeom prst="rect">
              <a:avLst/>
            </a:prstGeom>
          </p:spPr>
        </p:pic>
        <p:pic>
          <p:nvPicPr>
            <p:cNvPr id="9" name="Grafik 8">
              <a:extLst>
                <a:ext uri="{FF2B5EF4-FFF2-40B4-BE49-F238E27FC236}">
                  <a16:creationId xmlns:a16="http://schemas.microsoft.com/office/drawing/2014/main" id="{F0138914-CC6D-402D-8A55-700933AB1AC2}"/>
                </a:ext>
              </a:extLst>
            </p:cNvPr>
            <p:cNvPicPr>
              <a:picLocks noChangeAspect="1"/>
            </p:cNvPicPr>
            <p:nvPr/>
          </p:nvPicPr>
          <p:blipFill>
            <a:blip r:embed="rId4"/>
            <a:stretch>
              <a:fillRect/>
            </a:stretch>
          </p:blipFill>
          <p:spPr>
            <a:xfrm>
              <a:off x="1002286" y="2394130"/>
              <a:ext cx="2995375" cy="2520000"/>
            </a:xfrm>
            <a:prstGeom prst="rect">
              <a:avLst/>
            </a:prstGeom>
          </p:spPr>
        </p:pic>
      </p:grpSp>
      <p:sp>
        <p:nvSpPr>
          <p:cNvPr id="10" name="Textfeld 9">
            <a:extLst>
              <a:ext uri="{FF2B5EF4-FFF2-40B4-BE49-F238E27FC236}">
                <a16:creationId xmlns:a16="http://schemas.microsoft.com/office/drawing/2014/main" id="{57373D09-F350-4B0A-89DE-389C34F215C5}"/>
              </a:ext>
            </a:extLst>
          </p:cNvPr>
          <p:cNvSpPr txBox="1"/>
          <p:nvPr/>
        </p:nvSpPr>
        <p:spPr>
          <a:xfrm>
            <a:off x="1402693" y="4914130"/>
            <a:ext cx="2194560" cy="276999"/>
          </a:xfrm>
          <a:prstGeom prst="rect">
            <a:avLst/>
          </a:prstGeom>
          <a:noFill/>
        </p:spPr>
        <p:txBody>
          <a:bodyPr wrap="square" rtlCol="0">
            <a:spAutoFit/>
          </a:bodyPr>
          <a:lstStyle/>
          <a:p>
            <a:pPr algn="ctr"/>
            <a:r>
              <a:rPr lang="en-US" sz="1200" dirty="0"/>
              <a:t>Optical only map</a:t>
            </a:r>
          </a:p>
        </p:txBody>
      </p:sp>
      <p:sp>
        <p:nvSpPr>
          <p:cNvPr id="11" name="Textfeld 10">
            <a:extLst>
              <a:ext uri="{FF2B5EF4-FFF2-40B4-BE49-F238E27FC236}">
                <a16:creationId xmlns:a16="http://schemas.microsoft.com/office/drawing/2014/main" id="{F242B2C2-AA76-4C0D-B6E0-9B1528E5A61A}"/>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nvGrpSpPr>
          <p:cNvPr id="12" name="Gruppieren 11">
            <a:extLst>
              <a:ext uri="{FF2B5EF4-FFF2-40B4-BE49-F238E27FC236}">
                <a16:creationId xmlns:a16="http://schemas.microsoft.com/office/drawing/2014/main" id="{A747DDD2-D003-4679-A0E6-889D95279CF2}"/>
              </a:ext>
            </a:extLst>
          </p:cNvPr>
          <p:cNvGrpSpPr/>
          <p:nvPr/>
        </p:nvGrpSpPr>
        <p:grpSpPr>
          <a:xfrm>
            <a:off x="8063357" y="-345808"/>
            <a:ext cx="1080000" cy="1516854"/>
            <a:chOff x="6640945" y="1067352"/>
            <a:chExt cx="1080000" cy="1516854"/>
          </a:xfrm>
        </p:grpSpPr>
        <p:sp>
          <p:nvSpPr>
            <p:cNvPr id="13" name="Rechtwinkliges Dreieck 12">
              <a:extLst>
                <a:ext uri="{FF2B5EF4-FFF2-40B4-BE49-F238E27FC236}">
                  <a16:creationId xmlns:a16="http://schemas.microsoft.com/office/drawing/2014/main" id="{8305A825-F963-4527-9072-689B2D2AE429}"/>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feld 13">
              <a:extLst>
                <a:ext uri="{FF2B5EF4-FFF2-40B4-BE49-F238E27FC236}">
                  <a16:creationId xmlns:a16="http://schemas.microsoft.com/office/drawing/2014/main" id="{50183512-6C67-4018-9A17-B1DF40D2CF88}"/>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spTree>
    <p:extLst>
      <p:ext uri="{BB962C8B-B14F-4D97-AF65-F5344CB8AC3E}">
        <p14:creationId xmlns:p14="http://schemas.microsoft.com/office/powerpoint/2010/main" val="1869481954"/>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23850" y="1751162"/>
            <a:ext cx="8496300" cy="4344838"/>
          </a:xfrm>
        </p:spPr>
        <p:txBody>
          <a:bodyPr/>
          <a:lstStyle/>
          <a:p>
            <a:pPr marL="0" indent="0">
              <a:buNone/>
            </a:pPr>
            <a:r>
              <a:rPr lang="en-US" sz="2000" noProof="0" dirty="0"/>
              <a:t>WARM (UAV imagery)</a:t>
            </a:r>
          </a:p>
          <a:p>
            <a:pPr lvl="1"/>
            <a:r>
              <a:rPr lang="en-US" sz="1800" noProof="0" dirty="0"/>
              <a:t>Aerial images from glider</a:t>
            </a:r>
          </a:p>
          <a:p>
            <a:pPr lvl="1"/>
            <a:r>
              <a:rPr lang="en-US" sz="1800" noProof="0" dirty="0"/>
              <a:t>Aligned with LGHD (no Pose Graph Optimization, manually filtered)</a:t>
            </a:r>
            <a:endParaRPr lang="en-US" sz="1800" dirty="0"/>
          </a:p>
          <a:p>
            <a:pPr lvl="1"/>
            <a:r>
              <a:rPr lang="en-US" sz="1800" noProof="0" dirty="0"/>
              <a:t>~1’000 </a:t>
            </a:r>
            <a:r>
              <a:rPr lang="en-US" sz="1800" dirty="0"/>
              <a:t>samples</a:t>
            </a:r>
          </a:p>
          <a:p>
            <a:pPr marL="0" indent="0">
              <a:buNone/>
            </a:pPr>
            <a:r>
              <a:rPr lang="en-US" sz="2000" dirty="0"/>
              <a:t>ICIP </a:t>
            </a:r>
            <a:r>
              <a:rPr lang="en-US" sz="2000" baseline="30000" dirty="0"/>
              <a:t>[2] </a:t>
            </a:r>
            <a:r>
              <a:rPr lang="en-US" sz="2000" dirty="0"/>
              <a:t>&amp; EOH </a:t>
            </a:r>
            <a:r>
              <a:rPr lang="en-US" sz="2000" baseline="30000" dirty="0"/>
              <a:t>[5]</a:t>
            </a:r>
            <a:endParaRPr lang="en-US" sz="2000" dirty="0"/>
          </a:p>
          <a:p>
            <a:pPr lvl="1"/>
            <a:r>
              <a:rPr lang="en-US" sz="1800" dirty="0"/>
              <a:t>Pre-aligned handheld images of mostly human-built structures</a:t>
            </a:r>
          </a:p>
          <a:p>
            <a:pPr lvl="1"/>
            <a:r>
              <a:rPr lang="en-US" sz="1800" dirty="0"/>
              <a:t>~1’000 samples</a:t>
            </a:r>
          </a:p>
          <a:p>
            <a:pPr marL="0" indent="0">
              <a:buNone/>
            </a:pPr>
            <a:r>
              <a:rPr lang="en-US" sz="2000" dirty="0"/>
              <a:t>VOT-RGBTIR </a:t>
            </a:r>
            <a:r>
              <a:rPr lang="en-US" sz="2000" baseline="30000" dirty="0"/>
              <a:t>[6]</a:t>
            </a:r>
            <a:endParaRPr lang="en-US" sz="2000" dirty="0"/>
          </a:p>
          <a:p>
            <a:pPr lvl="1"/>
            <a:r>
              <a:rPr lang="en-US" sz="1800" dirty="0"/>
              <a:t>Pre-aligned security camera footage of outdoor scenes</a:t>
            </a:r>
          </a:p>
          <a:p>
            <a:pPr lvl="1"/>
            <a:r>
              <a:rPr lang="en-US" sz="1800" dirty="0"/>
              <a:t>~100’000 samples</a:t>
            </a:r>
          </a:p>
          <a:p>
            <a:pPr lvl="1"/>
            <a:r>
              <a:rPr lang="en-US" sz="1800" dirty="0"/>
              <a:t>Low-quality images and highly repetitive</a:t>
            </a:r>
          </a:p>
          <a:p>
            <a:pPr lvl="1"/>
            <a:endParaRPr lang="en-US" sz="1800" noProof="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67</a:t>
            </a:fld>
            <a:endParaRPr lang="de-DE" dirty="0"/>
          </a:p>
        </p:txBody>
      </p:sp>
      <p:sp>
        <p:nvSpPr>
          <p:cNvPr id="6" name="Titel 5"/>
          <p:cNvSpPr>
            <a:spLocks noGrp="1"/>
          </p:cNvSpPr>
          <p:nvPr>
            <p:ph type="title"/>
          </p:nvPr>
        </p:nvSpPr>
        <p:spPr/>
        <p:txBody>
          <a:bodyPr/>
          <a:lstStyle/>
          <a:p>
            <a:r>
              <a:rPr lang="en-US" sz="1400" dirty="0"/>
              <a:t>Phase 1</a:t>
            </a:r>
            <a:br>
              <a:rPr lang="en-US" dirty="0"/>
            </a:br>
            <a:r>
              <a:rPr lang="en-US" noProof="0" dirty="0"/>
              <a:t>Generated Ground-Truth and other Datasets</a:t>
            </a:r>
          </a:p>
        </p:txBody>
      </p:sp>
      <p:sp>
        <p:nvSpPr>
          <p:cNvPr id="59" name="TextBox 7">
            <a:extLst>
              <a:ext uri="{FF2B5EF4-FFF2-40B4-BE49-F238E27FC236}">
                <a16:creationId xmlns:a16="http://schemas.microsoft.com/office/drawing/2014/main" id="{BA3A141C-1D69-4A04-B9D3-98983B0135F0}"/>
              </a:ext>
            </a:extLst>
          </p:cNvPr>
          <p:cNvSpPr txBox="1"/>
          <p:nvPr/>
        </p:nvSpPr>
        <p:spPr>
          <a:xfrm>
            <a:off x="323851" y="5600840"/>
            <a:ext cx="8496300" cy="707886"/>
          </a:xfrm>
          <a:prstGeom prst="rect">
            <a:avLst/>
          </a:prstGeom>
          <a:noFill/>
        </p:spPr>
        <p:txBody>
          <a:bodyPr wrap="square" rtlCol="0">
            <a:spAutoFit/>
          </a:bodyPr>
          <a:lstStyle/>
          <a:p>
            <a:r>
              <a:rPr lang="en-US" sz="1000" dirty="0">
                <a:solidFill>
                  <a:schemeClr val="bg1">
                    <a:lumMod val="75000"/>
                  </a:schemeClr>
                </a:solidFill>
              </a:rPr>
              <a:t>[2]: </a:t>
            </a:r>
            <a:r>
              <a:rPr lang="en-US" sz="1000" i="1" dirty="0">
                <a:solidFill>
                  <a:schemeClr val="bg1">
                    <a:lumMod val="75000"/>
                  </a:schemeClr>
                </a:solidFill>
              </a:rPr>
              <a:t>C. A. Aguilera, A. D. Sappa, R. Toledo, "LGHD: A feature descriptor for matching across non-linear intensity variations", IEEE International Conference on Image Processing (ICIP), 2015</a:t>
            </a:r>
          </a:p>
          <a:p>
            <a:r>
              <a:rPr lang="en-US" sz="1000" dirty="0">
                <a:solidFill>
                  <a:schemeClr val="bg1">
                    <a:lumMod val="75000"/>
                  </a:schemeClr>
                </a:solidFill>
              </a:rPr>
              <a:t>[5]</a:t>
            </a:r>
            <a:r>
              <a:rPr lang="en-US" sz="1000" i="1" dirty="0">
                <a:solidFill>
                  <a:schemeClr val="bg1">
                    <a:lumMod val="75000"/>
                  </a:schemeClr>
                </a:solidFill>
              </a:rPr>
              <a:t>: C. A. Aguilera, F. Barrera, F. Lumbreras, A. D Sappa, R. Toledo, “Cross-spectral Image Feature Points”, Sensors, 2012</a:t>
            </a:r>
          </a:p>
          <a:p>
            <a:r>
              <a:rPr lang="en-US" sz="1000" dirty="0">
                <a:solidFill>
                  <a:schemeClr val="bg1">
                    <a:lumMod val="75000"/>
                  </a:schemeClr>
                </a:solidFill>
              </a:rPr>
              <a:t>[6]: </a:t>
            </a:r>
            <a:r>
              <a:rPr lang="en-US" sz="1000" i="1" dirty="0">
                <a:solidFill>
                  <a:schemeClr val="bg1">
                    <a:lumMod val="75000"/>
                  </a:schemeClr>
                </a:solidFill>
              </a:rPr>
              <a:t>Dataset provided by VOT2019 Challenge, part of ICCV 2019 and </a:t>
            </a:r>
            <a:r>
              <a:rPr lang="en-GB" sz="1000" i="1" dirty="0">
                <a:solidFill>
                  <a:schemeClr val="bg1">
                    <a:lumMod val="75000"/>
                  </a:schemeClr>
                </a:solidFill>
              </a:rPr>
              <a:t>sponsored by the University of Ljubljana</a:t>
            </a:r>
            <a:endParaRPr lang="en-US" sz="1000" i="1" dirty="0">
              <a:solidFill>
                <a:schemeClr val="bg1">
                  <a:lumMod val="75000"/>
                </a:schemeClr>
              </a:solidFill>
            </a:endParaRPr>
          </a:p>
        </p:txBody>
      </p:sp>
      <p:sp>
        <p:nvSpPr>
          <p:cNvPr id="8" name="Textfeld 7">
            <a:extLst>
              <a:ext uri="{FF2B5EF4-FFF2-40B4-BE49-F238E27FC236}">
                <a16:creationId xmlns:a16="http://schemas.microsoft.com/office/drawing/2014/main" id="{F0F6DBE1-1695-4FE8-9F9D-8CEB452AAFCD}"/>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nvGrpSpPr>
          <p:cNvPr id="9" name="Gruppieren 8">
            <a:extLst>
              <a:ext uri="{FF2B5EF4-FFF2-40B4-BE49-F238E27FC236}">
                <a16:creationId xmlns:a16="http://schemas.microsoft.com/office/drawing/2014/main" id="{369B7021-7280-438F-8C70-9A8C55CB39E0}"/>
              </a:ext>
            </a:extLst>
          </p:cNvPr>
          <p:cNvGrpSpPr/>
          <p:nvPr/>
        </p:nvGrpSpPr>
        <p:grpSpPr>
          <a:xfrm>
            <a:off x="8063357" y="-345808"/>
            <a:ext cx="1080000" cy="1516854"/>
            <a:chOff x="6640945" y="1067352"/>
            <a:chExt cx="1080000" cy="1516854"/>
          </a:xfrm>
        </p:grpSpPr>
        <p:sp>
          <p:nvSpPr>
            <p:cNvPr id="10" name="Rechtwinkliges Dreieck 9">
              <a:extLst>
                <a:ext uri="{FF2B5EF4-FFF2-40B4-BE49-F238E27FC236}">
                  <a16:creationId xmlns:a16="http://schemas.microsoft.com/office/drawing/2014/main" id="{300E6BDF-80C2-4D9A-BB2F-AF7F35F84A58}"/>
                </a:ext>
              </a:extLst>
            </p:cNvPr>
            <p:cNvSpPr/>
            <p:nvPr/>
          </p:nvSpPr>
          <p:spPr>
            <a:xfrm flipH="1" flipV="1">
              <a:off x="6640945" y="141316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feld 10">
              <a:extLst>
                <a:ext uri="{FF2B5EF4-FFF2-40B4-BE49-F238E27FC236}">
                  <a16:creationId xmlns:a16="http://schemas.microsoft.com/office/drawing/2014/main" id="{9243EBD1-2218-404A-9162-EF9B660F7ED5}"/>
                </a:ext>
              </a:extLst>
            </p:cNvPr>
            <p:cNvSpPr txBox="1"/>
            <p:nvPr/>
          </p:nvSpPr>
          <p:spPr>
            <a:xfrm rot="2700000">
              <a:off x="6549385" y="164111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grpSp>
    </p:spTree>
    <p:extLst>
      <p:ext uri="{BB962C8B-B14F-4D97-AF65-F5344CB8AC3E}">
        <p14:creationId xmlns:p14="http://schemas.microsoft.com/office/powerpoint/2010/main" val="894543322"/>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68</a:t>
            </a:fld>
            <a:endParaRPr lang="de-DE" dirty="0"/>
          </a:p>
        </p:txBody>
      </p:sp>
      <p:sp>
        <p:nvSpPr>
          <p:cNvPr id="6" name="Titel 5"/>
          <p:cNvSpPr>
            <a:spLocks noGrp="1"/>
          </p:cNvSpPr>
          <p:nvPr>
            <p:ph type="title"/>
          </p:nvPr>
        </p:nvSpPr>
        <p:spPr/>
        <p:txBody>
          <a:bodyPr/>
          <a:lstStyle/>
          <a:p>
            <a:r>
              <a:rPr lang="en-US" sz="1400" dirty="0"/>
              <a:t>Phase 2</a:t>
            </a:r>
            <a:br>
              <a:rPr lang="en-US" dirty="0"/>
            </a:br>
            <a:r>
              <a:rPr lang="en-US" dirty="0"/>
              <a:t>Neural Networks for Cross-Spectral Matching</a:t>
            </a:r>
            <a:endParaRPr lang="en-US" noProof="0" dirty="0"/>
          </a:p>
        </p:txBody>
      </p:sp>
      <p:pic>
        <p:nvPicPr>
          <p:cNvPr id="33" name="Picture 32" descr="A picture containing outdoor, photo&#10;&#10;Description automatically generated">
            <a:extLst>
              <a:ext uri="{FF2B5EF4-FFF2-40B4-BE49-F238E27FC236}">
                <a16:creationId xmlns:a16="http://schemas.microsoft.com/office/drawing/2014/main" id="{BFB5F7E1-A744-4FCD-9707-84254D1EE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113" y="3137549"/>
            <a:ext cx="580507" cy="580507"/>
          </a:xfrm>
          <a:prstGeom prst="rect">
            <a:avLst/>
          </a:prstGeom>
        </p:spPr>
      </p:pic>
      <p:pic>
        <p:nvPicPr>
          <p:cNvPr id="34" name="Picture 33" descr="A close up of a tree&#10;&#10;Description automatically generated">
            <a:extLst>
              <a:ext uri="{FF2B5EF4-FFF2-40B4-BE49-F238E27FC236}">
                <a16:creationId xmlns:a16="http://schemas.microsoft.com/office/drawing/2014/main" id="{6B7009B1-0F82-4891-B40F-83C0CD765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6351" y="4128128"/>
            <a:ext cx="580507" cy="580507"/>
          </a:xfrm>
          <a:prstGeom prst="rect">
            <a:avLst/>
          </a:prstGeom>
        </p:spPr>
      </p:pic>
      <p:sp>
        <p:nvSpPr>
          <p:cNvPr id="35" name="TextBox 34">
            <a:extLst>
              <a:ext uri="{FF2B5EF4-FFF2-40B4-BE49-F238E27FC236}">
                <a16:creationId xmlns:a16="http://schemas.microsoft.com/office/drawing/2014/main" id="{6B5FF298-7C32-4DE4-908D-E4B1DF156C9E}"/>
              </a:ext>
            </a:extLst>
          </p:cNvPr>
          <p:cNvSpPr txBox="1"/>
          <p:nvPr/>
        </p:nvSpPr>
        <p:spPr>
          <a:xfrm>
            <a:off x="1126913" y="2887906"/>
            <a:ext cx="1340887" cy="276999"/>
          </a:xfrm>
          <a:prstGeom prst="rect">
            <a:avLst/>
          </a:prstGeom>
          <a:noFill/>
        </p:spPr>
        <p:txBody>
          <a:bodyPr wrap="square" rtlCol="0">
            <a:spAutoFit/>
          </a:bodyPr>
          <a:lstStyle/>
          <a:p>
            <a:r>
              <a:rPr lang="de-CH" sz="1200" dirty="0"/>
              <a:t>IR</a:t>
            </a:r>
            <a:endParaRPr lang="en-US" sz="1050" dirty="0"/>
          </a:p>
        </p:txBody>
      </p:sp>
      <p:sp>
        <p:nvSpPr>
          <p:cNvPr id="36" name="TextBox 35">
            <a:extLst>
              <a:ext uri="{FF2B5EF4-FFF2-40B4-BE49-F238E27FC236}">
                <a16:creationId xmlns:a16="http://schemas.microsoft.com/office/drawing/2014/main" id="{984FBDBE-EA1E-4B67-B981-5EA9E02A6A86}"/>
              </a:ext>
            </a:extLst>
          </p:cNvPr>
          <p:cNvSpPr txBox="1"/>
          <p:nvPr/>
        </p:nvSpPr>
        <p:spPr>
          <a:xfrm>
            <a:off x="1126912" y="3881004"/>
            <a:ext cx="1340887" cy="276999"/>
          </a:xfrm>
          <a:prstGeom prst="rect">
            <a:avLst/>
          </a:prstGeom>
          <a:noFill/>
        </p:spPr>
        <p:txBody>
          <a:bodyPr wrap="square" rtlCol="0">
            <a:spAutoFit/>
          </a:bodyPr>
          <a:lstStyle/>
          <a:p>
            <a:r>
              <a:rPr lang="de-CH" sz="1200" dirty="0"/>
              <a:t>Optical</a:t>
            </a:r>
            <a:endParaRPr lang="en-US" sz="1200" dirty="0"/>
          </a:p>
        </p:txBody>
      </p:sp>
      <p:cxnSp>
        <p:nvCxnSpPr>
          <p:cNvPr id="38" name="Straight Connector 37">
            <a:extLst>
              <a:ext uri="{FF2B5EF4-FFF2-40B4-BE49-F238E27FC236}">
                <a16:creationId xmlns:a16="http://schemas.microsoft.com/office/drawing/2014/main" id="{C53F93C5-18F4-4E58-A8A8-82A715AEE428}"/>
              </a:ext>
            </a:extLst>
          </p:cNvPr>
          <p:cNvCxnSpPr/>
          <p:nvPr/>
        </p:nvCxnSpPr>
        <p:spPr>
          <a:xfrm>
            <a:off x="1786858" y="3442349"/>
            <a:ext cx="3600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883D82-A663-428C-8D70-03613CC915F8}"/>
              </a:ext>
            </a:extLst>
          </p:cNvPr>
          <p:cNvCxnSpPr/>
          <p:nvPr/>
        </p:nvCxnSpPr>
        <p:spPr>
          <a:xfrm>
            <a:off x="1783620" y="4420249"/>
            <a:ext cx="360000"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669B4665-8EED-40E0-B8B0-8B652E2CEC61}"/>
              </a:ext>
            </a:extLst>
          </p:cNvPr>
          <p:cNvSpPr/>
          <p:nvPr/>
        </p:nvSpPr>
        <p:spPr>
          <a:xfrm>
            <a:off x="2169020" y="3137549"/>
            <a:ext cx="679120" cy="1571086"/>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CH" dirty="0">
                <a:solidFill>
                  <a:schemeClr val="tx1"/>
                </a:solidFill>
              </a:rPr>
              <a:t>DNN</a:t>
            </a:r>
            <a:endParaRPr lang="en-US" dirty="0">
              <a:solidFill>
                <a:schemeClr val="tx1"/>
              </a:solidFill>
            </a:endParaRPr>
          </a:p>
        </p:txBody>
      </p:sp>
      <p:cxnSp>
        <p:nvCxnSpPr>
          <p:cNvPr id="48" name="Straight Connector 47">
            <a:extLst>
              <a:ext uri="{FF2B5EF4-FFF2-40B4-BE49-F238E27FC236}">
                <a16:creationId xmlns:a16="http://schemas.microsoft.com/office/drawing/2014/main" id="{6EA449E9-100E-464A-8256-78E69A5D5F2E}"/>
              </a:ext>
            </a:extLst>
          </p:cNvPr>
          <p:cNvCxnSpPr>
            <a:cxnSpLocks/>
          </p:cNvCxnSpPr>
          <p:nvPr/>
        </p:nvCxnSpPr>
        <p:spPr>
          <a:xfrm>
            <a:off x="2842118" y="3881004"/>
            <a:ext cx="252000"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ACE45F9B-65CE-4A38-9544-1EF6F08F18E6}"/>
              </a:ext>
            </a:extLst>
          </p:cNvPr>
          <p:cNvSpPr txBox="1"/>
          <p:nvPr/>
        </p:nvSpPr>
        <p:spPr>
          <a:xfrm>
            <a:off x="2989206" y="3643440"/>
            <a:ext cx="1003296" cy="461665"/>
          </a:xfrm>
          <a:prstGeom prst="rect">
            <a:avLst/>
          </a:prstGeom>
          <a:noFill/>
        </p:spPr>
        <p:txBody>
          <a:bodyPr wrap="square" rtlCol="0">
            <a:spAutoFit/>
          </a:bodyPr>
          <a:lstStyle/>
          <a:p>
            <a:pPr algn="ctr"/>
            <a:r>
              <a:rPr lang="en-US" sz="1200" dirty="0"/>
              <a:t>Feature</a:t>
            </a:r>
          </a:p>
          <a:p>
            <a:pPr algn="ctr"/>
            <a:r>
              <a:rPr lang="en-US" sz="1200" dirty="0"/>
              <a:t>descriptors</a:t>
            </a:r>
          </a:p>
        </p:txBody>
      </p:sp>
      <p:cxnSp>
        <p:nvCxnSpPr>
          <p:cNvPr id="50" name="Straight Arrow Connector 49">
            <a:extLst>
              <a:ext uri="{FF2B5EF4-FFF2-40B4-BE49-F238E27FC236}">
                <a16:creationId xmlns:a16="http://schemas.microsoft.com/office/drawing/2014/main" id="{7B592D55-B5D4-4809-954A-EDB3245281EA}"/>
              </a:ext>
            </a:extLst>
          </p:cNvPr>
          <p:cNvCxnSpPr/>
          <p:nvPr/>
        </p:nvCxnSpPr>
        <p:spPr>
          <a:xfrm>
            <a:off x="3478154" y="4158003"/>
            <a:ext cx="0" cy="262246"/>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2592A61-7567-4F05-9CF3-4855289BA797}"/>
              </a:ext>
            </a:extLst>
          </p:cNvPr>
          <p:cNvSpPr txBox="1"/>
          <p:nvPr/>
        </p:nvSpPr>
        <p:spPr>
          <a:xfrm>
            <a:off x="3049316" y="4432730"/>
            <a:ext cx="883076" cy="276999"/>
          </a:xfrm>
          <a:prstGeom prst="rect">
            <a:avLst/>
          </a:prstGeom>
          <a:noFill/>
        </p:spPr>
        <p:txBody>
          <a:bodyPr wrap="square" rtlCol="0" anchor="ctr">
            <a:spAutoFit/>
          </a:bodyPr>
          <a:lstStyle/>
          <a:p>
            <a:pPr algn="ctr"/>
            <a:r>
              <a:rPr lang="de-CH" sz="1200" dirty="0"/>
              <a:t>Matches</a:t>
            </a:r>
            <a:endParaRPr lang="en-US" sz="1200" dirty="0"/>
          </a:p>
        </p:txBody>
      </p:sp>
      <p:sp>
        <p:nvSpPr>
          <p:cNvPr id="52" name="Arrow: Right 51">
            <a:extLst>
              <a:ext uri="{FF2B5EF4-FFF2-40B4-BE49-F238E27FC236}">
                <a16:creationId xmlns:a16="http://schemas.microsoft.com/office/drawing/2014/main" id="{EE5959EC-2755-4016-9ABA-320534494035}"/>
              </a:ext>
            </a:extLst>
          </p:cNvPr>
          <p:cNvSpPr/>
          <p:nvPr/>
        </p:nvSpPr>
        <p:spPr>
          <a:xfrm>
            <a:off x="4591380" y="3762985"/>
            <a:ext cx="360000" cy="238187"/>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6" name="Group 65">
            <a:extLst>
              <a:ext uri="{FF2B5EF4-FFF2-40B4-BE49-F238E27FC236}">
                <a16:creationId xmlns:a16="http://schemas.microsoft.com/office/drawing/2014/main" id="{CD9022A7-6DCE-4CB1-B813-41971A787FCE}"/>
              </a:ext>
            </a:extLst>
          </p:cNvPr>
          <p:cNvGrpSpPr/>
          <p:nvPr/>
        </p:nvGrpSpPr>
        <p:grpSpPr>
          <a:xfrm>
            <a:off x="5049508" y="2699976"/>
            <a:ext cx="2528953" cy="2027709"/>
            <a:chOff x="5763182" y="3671971"/>
            <a:chExt cx="2528953" cy="2027709"/>
          </a:xfrm>
        </p:grpSpPr>
        <p:pic>
          <p:nvPicPr>
            <p:cNvPr id="53" name="Picture 52" descr="A picture containing outdoor, photo&#10;&#10;Description automatically generated">
              <a:extLst>
                <a:ext uri="{FF2B5EF4-FFF2-40B4-BE49-F238E27FC236}">
                  <a16:creationId xmlns:a16="http://schemas.microsoft.com/office/drawing/2014/main" id="{D39E7F47-1294-4501-A598-D5ED9C6E7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448" y="4128594"/>
              <a:ext cx="580507" cy="580507"/>
            </a:xfrm>
            <a:prstGeom prst="rect">
              <a:avLst/>
            </a:prstGeom>
          </p:spPr>
        </p:pic>
        <p:pic>
          <p:nvPicPr>
            <p:cNvPr id="54" name="Picture 53" descr="A close up of a tree&#10;&#10;Description automatically generated">
              <a:extLst>
                <a:ext uri="{FF2B5EF4-FFF2-40B4-BE49-F238E27FC236}">
                  <a16:creationId xmlns:a16="http://schemas.microsoft.com/office/drawing/2014/main" id="{C5E0202B-5FBD-4A89-B966-4498278391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686" y="5119173"/>
              <a:ext cx="580507" cy="580507"/>
            </a:xfrm>
            <a:prstGeom prst="rect">
              <a:avLst/>
            </a:prstGeom>
          </p:spPr>
        </p:pic>
        <p:sp>
          <p:nvSpPr>
            <p:cNvPr id="60" name="Arc 59">
              <a:extLst>
                <a:ext uri="{FF2B5EF4-FFF2-40B4-BE49-F238E27FC236}">
                  <a16:creationId xmlns:a16="http://schemas.microsoft.com/office/drawing/2014/main" id="{5EA34C5E-FE83-4A13-9CE6-86FD5C7D14F5}"/>
                </a:ext>
              </a:extLst>
            </p:cNvPr>
            <p:cNvSpPr/>
            <p:nvPr/>
          </p:nvSpPr>
          <p:spPr>
            <a:xfrm rot="16200000">
              <a:off x="6762760" y="4611502"/>
              <a:ext cx="1037973" cy="603363"/>
            </a:xfrm>
            <a:prstGeom prst="arc">
              <a:avLst>
                <a:gd name="adj1" fmla="val 11746197"/>
                <a:gd name="adj2" fmla="val 20682124"/>
              </a:avLst>
            </a:prstGeom>
            <a:noFill/>
            <a:ln w="952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TextBox 54">
              <a:extLst>
                <a:ext uri="{FF2B5EF4-FFF2-40B4-BE49-F238E27FC236}">
                  <a16:creationId xmlns:a16="http://schemas.microsoft.com/office/drawing/2014/main" id="{F95D52BE-BCD1-41E4-A036-0E7E3CD48FA5}"/>
                </a:ext>
              </a:extLst>
            </p:cNvPr>
            <p:cNvSpPr txBox="1"/>
            <p:nvPr/>
          </p:nvSpPr>
          <p:spPr>
            <a:xfrm>
              <a:off x="6951248" y="3878951"/>
              <a:ext cx="1340887" cy="276999"/>
            </a:xfrm>
            <a:prstGeom prst="rect">
              <a:avLst/>
            </a:prstGeom>
            <a:noFill/>
          </p:spPr>
          <p:txBody>
            <a:bodyPr wrap="square" rtlCol="0">
              <a:spAutoFit/>
            </a:bodyPr>
            <a:lstStyle/>
            <a:p>
              <a:r>
                <a:rPr lang="de-CH" sz="1200" dirty="0"/>
                <a:t>IR</a:t>
              </a:r>
              <a:endParaRPr lang="en-US" sz="1050" dirty="0"/>
            </a:p>
          </p:txBody>
        </p:sp>
        <p:sp>
          <p:nvSpPr>
            <p:cNvPr id="56" name="TextBox 55">
              <a:extLst>
                <a:ext uri="{FF2B5EF4-FFF2-40B4-BE49-F238E27FC236}">
                  <a16:creationId xmlns:a16="http://schemas.microsoft.com/office/drawing/2014/main" id="{433DD8B3-8C8F-4D42-9A8E-25BD7DDEABDC}"/>
                </a:ext>
              </a:extLst>
            </p:cNvPr>
            <p:cNvSpPr txBox="1"/>
            <p:nvPr/>
          </p:nvSpPr>
          <p:spPr>
            <a:xfrm>
              <a:off x="6951247" y="4872049"/>
              <a:ext cx="1340887" cy="276999"/>
            </a:xfrm>
            <a:prstGeom prst="rect">
              <a:avLst/>
            </a:prstGeom>
            <a:noFill/>
          </p:spPr>
          <p:txBody>
            <a:bodyPr wrap="square" rtlCol="0">
              <a:spAutoFit/>
            </a:bodyPr>
            <a:lstStyle/>
            <a:p>
              <a:r>
                <a:rPr lang="de-CH" sz="1200" dirty="0"/>
                <a:t>Optical</a:t>
              </a:r>
              <a:endParaRPr lang="en-US" sz="1200" dirty="0"/>
            </a:p>
          </p:txBody>
        </p:sp>
        <p:sp>
          <p:nvSpPr>
            <p:cNvPr id="57" name="Oval 56">
              <a:extLst>
                <a:ext uri="{FF2B5EF4-FFF2-40B4-BE49-F238E27FC236}">
                  <a16:creationId xmlns:a16="http://schemas.microsoft.com/office/drawing/2014/main" id="{42C59C21-DACC-4552-9565-732DA74F7B88}"/>
                </a:ext>
              </a:extLst>
            </p:cNvPr>
            <p:cNvSpPr>
              <a:spLocks noChangeAspect="1"/>
            </p:cNvSpPr>
            <p:nvPr/>
          </p:nvSpPr>
          <p:spPr>
            <a:xfrm>
              <a:off x="7175500" y="4394200"/>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0BDF6277-4DBF-4DFE-8537-5D24E9B9E1EA}"/>
                </a:ext>
              </a:extLst>
            </p:cNvPr>
            <p:cNvSpPr>
              <a:spLocks noChangeAspect="1"/>
            </p:cNvSpPr>
            <p:nvPr/>
          </p:nvSpPr>
          <p:spPr>
            <a:xfrm>
              <a:off x="7176574" y="5396172"/>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 name="Straight Arrow Connector 61">
              <a:extLst>
                <a:ext uri="{FF2B5EF4-FFF2-40B4-BE49-F238E27FC236}">
                  <a16:creationId xmlns:a16="http://schemas.microsoft.com/office/drawing/2014/main" id="{534A8669-DB8A-410B-985E-3927BEEEE8D3}"/>
                </a:ext>
              </a:extLst>
            </p:cNvPr>
            <p:cNvCxnSpPr>
              <a:cxnSpLocks/>
            </p:cNvCxnSpPr>
            <p:nvPr/>
          </p:nvCxnSpPr>
          <p:spPr>
            <a:xfrm>
              <a:off x="6694170" y="4140710"/>
              <a:ext cx="255414" cy="569975"/>
            </a:xfrm>
            <a:prstGeom prst="straightConnector1">
              <a:avLst/>
            </a:prstGeom>
            <a:ln w="1270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94A9BF42-68F9-46D1-BC85-DDC4E7A0604D}"/>
                </a:ext>
              </a:extLst>
            </p:cNvPr>
            <p:cNvSpPr txBox="1"/>
            <p:nvPr/>
          </p:nvSpPr>
          <p:spPr>
            <a:xfrm>
              <a:off x="5763182" y="3671971"/>
              <a:ext cx="1139453" cy="461665"/>
            </a:xfrm>
            <a:prstGeom prst="rect">
              <a:avLst/>
            </a:prstGeom>
            <a:noFill/>
            <a:ln w="12700">
              <a:solidFill>
                <a:srgbClr val="72791C"/>
              </a:solidFill>
            </a:ln>
          </p:spPr>
          <p:txBody>
            <a:bodyPr wrap="square" lIns="36000" rIns="36000" rtlCol="0">
              <a:spAutoFit/>
            </a:bodyPr>
            <a:lstStyle/>
            <a:p>
              <a:pPr algn="ctr"/>
              <a:r>
                <a:rPr lang="en-US" sz="1200" dirty="0"/>
                <a:t>Cross-spectral match</a:t>
              </a:r>
            </a:p>
          </p:txBody>
        </p:sp>
        <p:sp>
          <p:nvSpPr>
            <p:cNvPr id="65" name="Star: 5 Points 64">
              <a:extLst>
                <a:ext uri="{FF2B5EF4-FFF2-40B4-BE49-F238E27FC236}">
                  <a16:creationId xmlns:a16="http://schemas.microsoft.com/office/drawing/2014/main" id="{AAA6EEC9-2964-4733-BEB3-157D13D899E0}"/>
                </a:ext>
              </a:extLst>
            </p:cNvPr>
            <p:cNvSpPr>
              <a:spLocks noChangeAspect="1"/>
            </p:cNvSpPr>
            <p:nvPr/>
          </p:nvSpPr>
          <p:spPr>
            <a:xfrm>
              <a:off x="8004135" y="4751087"/>
              <a:ext cx="288000" cy="288000"/>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68" name="Straight Connector 67">
            <a:extLst>
              <a:ext uri="{FF2B5EF4-FFF2-40B4-BE49-F238E27FC236}">
                <a16:creationId xmlns:a16="http://schemas.microsoft.com/office/drawing/2014/main" id="{84676294-EBF7-47FF-8B1D-DF38A50436B4}"/>
              </a:ext>
            </a:extLst>
          </p:cNvPr>
          <p:cNvCxnSpPr>
            <a:cxnSpLocks/>
          </p:cNvCxnSpPr>
          <p:nvPr/>
        </p:nvCxnSpPr>
        <p:spPr>
          <a:xfrm>
            <a:off x="6545883" y="3483987"/>
            <a:ext cx="896894" cy="439105"/>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CB81C1C-F5AE-46AA-96BC-FA2FF6B86407}"/>
              </a:ext>
            </a:extLst>
          </p:cNvPr>
          <p:cNvCxnSpPr>
            <a:cxnSpLocks/>
          </p:cNvCxnSpPr>
          <p:nvPr/>
        </p:nvCxnSpPr>
        <p:spPr>
          <a:xfrm flipV="1">
            <a:off x="6538221" y="3978870"/>
            <a:ext cx="896894" cy="439105"/>
          </a:xfrm>
          <a:prstGeom prst="line">
            <a:avLst/>
          </a:prstGeom>
          <a:ln w="63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211F104-4EAF-4CC9-924F-7786ED01180F}"/>
              </a:ext>
            </a:extLst>
          </p:cNvPr>
          <p:cNvSpPr txBox="1"/>
          <p:nvPr/>
        </p:nvSpPr>
        <p:spPr>
          <a:xfrm>
            <a:off x="7038736" y="4066688"/>
            <a:ext cx="799938" cy="246221"/>
          </a:xfrm>
          <a:prstGeom prst="rect">
            <a:avLst/>
          </a:prstGeom>
          <a:noFill/>
        </p:spPr>
        <p:txBody>
          <a:bodyPr wrap="square" rtlCol="0">
            <a:spAutoFit/>
          </a:bodyPr>
          <a:lstStyle/>
          <a:p>
            <a:pPr algn="ctr"/>
            <a:r>
              <a:rPr lang="de-CH" sz="1000" dirty="0"/>
              <a:t>Landmark</a:t>
            </a:r>
            <a:endParaRPr lang="en-US" sz="1000" dirty="0"/>
          </a:p>
        </p:txBody>
      </p:sp>
      <p:sp>
        <p:nvSpPr>
          <p:cNvPr id="32" name="Rechtwinkliges Dreieck 31">
            <a:extLst>
              <a:ext uri="{FF2B5EF4-FFF2-40B4-BE49-F238E27FC236}">
                <a16:creationId xmlns:a16="http://schemas.microsoft.com/office/drawing/2014/main" id="{82B16E26-4B10-4C85-B792-228957BF97F2}"/>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feld 36">
            <a:extLst>
              <a:ext uri="{FF2B5EF4-FFF2-40B4-BE49-F238E27FC236}">
                <a16:creationId xmlns:a16="http://schemas.microsoft.com/office/drawing/2014/main" id="{A388035A-7166-4EB7-8FE8-45F1570C5D52}"/>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758763279"/>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a:xfrm>
            <a:off x="323849" y="1751162"/>
            <a:ext cx="8569201" cy="4482948"/>
          </a:xfrm>
        </p:spPr>
        <p:txBody>
          <a:bodyPr/>
          <a:lstStyle/>
          <a:p>
            <a:pPr marL="0" indent="0">
              <a:buNone/>
            </a:pPr>
            <a:r>
              <a:rPr lang="en-US" sz="2000" dirty="0"/>
              <a:t>Experiment 4a: Train only on one cross-spectral pair from ICIP</a:t>
            </a:r>
          </a:p>
          <a:p>
            <a:r>
              <a:rPr lang="en-US" sz="1800" dirty="0"/>
              <a:t>Train and test on single image pair from ICIP</a:t>
            </a:r>
          </a:p>
          <a:p>
            <a:r>
              <a:rPr lang="en-US" sz="1800" dirty="0"/>
              <a:t>Evaluate if network can capture cross-spectral transformation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Learns cross-spectral descriptors, but only match if thermal image not warped</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69</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pic>
        <p:nvPicPr>
          <p:cNvPr id="8" name="Grafik 7" descr="Ein Bild, das drinnen enthält.&#10;&#10;Automatisch generierte Beschreibung">
            <a:extLst>
              <a:ext uri="{FF2B5EF4-FFF2-40B4-BE49-F238E27FC236}">
                <a16:creationId xmlns:a16="http://schemas.microsoft.com/office/drawing/2014/main" id="{C962FAA8-E213-4DE4-A611-3818278F12F8}"/>
              </a:ext>
            </a:extLst>
          </p:cNvPr>
          <p:cNvPicPr>
            <a:picLocks noChangeAspect="1"/>
          </p:cNvPicPr>
          <p:nvPr/>
        </p:nvPicPr>
        <p:blipFill rotWithShape="1">
          <a:blip r:embed="rId3">
            <a:extLst>
              <a:ext uri="{28A0092B-C50C-407E-A947-70E740481C1C}">
                <a14:useLocalDpi xmlns:a14="http://schemas.microsoft.com/office/drawing/2010/main" val="0"/>
              </a:ext>
            </a:extLst>
          </a:blip>
          <a:srcRect t="11100"/>
          <a:stretch/>
        </p:blipFill>
        <p:spPr>
          <a:xfrm>
            <a:off x="1299129" y="3022566"/>
            <a:ext cx="6545744" cy="2520000"/>
          </a:xfrm>
          <a:prstGeom prst="rect">
            <a:avLst/>
          </a:prstGeom>
        </p:spPr>
      </p:pic>
      <p:sp>
        <p:nvSpPr>
          <p:cNvPr id="9" name="Rechtwinkliges Dreieck 8">
            <a:extLst>
              <a:ext uri="{FF2B5EF4-FFF2-40B4-BE49-F238E27FC236}">
                <a16:creationId xmlns:a16="http://schemas.microsoft.com/office/drawing/2014/main" id="{9969B3A6-C2D9-48FE-91B1-2AB428A345EE}"/>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feld 10">
            <a:extLst>
              <a:ext uri="{FF2B5EF4-FFF2-40B4-BE49-F238E27FC236}">
                <a16:creationId xmlns:a16="http://schemas.microsoft.com/office/drawing/2014/main" id="{0FD6F102-D2E5-471A-9644-F82E4B634A46}"/>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151897893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6">
            <a:extLst>
              <a:ext uri="{FF2B5EF4-FFF2-40B4-BE49-F238E27FC236}">
                <a16:creationId xmlns:a16="http://schemas.microsoft.com/office/drawing/2014/main" id="{11B0FFE4-0A09-4A93-A66E-010E8FA9EB73}"/>
              </a:ext>
            </a:extLst>
          </p:cNvPr>
          <p:cNvSpPr>
            <a:spLocks noGrp="1"/>
          </p:cNvSpPr>
          <p:nvPr>
            <p:ph sz="half" idx="1"/>
          </p:nvPr>
        </p:nvSpPr>
        <p:spPr/>
        <p:txBody>
          <a:bodyPr/>
          <a:lstStyle/>
          <a:p>
            <a:pPr marL="0" indent="0">
              <a:buNone/>
            </a:pPr>
            <a:r>
              <a:rPr lang="en-US" sz="2000" dirty="0"/>
              <a:t>Master thesis </a:t>
            </a:r>
            <a:r>
              <a:rPr lang="en-US" sz="2000" baseline="30000" dirty="0"/>
              <a:t>[1]</a:t>
            </a:r>
            <a:r>
              <a:rPr lang="en-US" sz="2000" dirty="0"/>
              <a:t> by Bastien Chatton from 2017:</a:t>
            </a:r>
          </a:p>
          <a:p>
            <a:r>
              <a:rPr lang="en-US" sz="1800" dirty="0"/>
              <a:t>Heatmap generated by rigid forward-projection based only on optical poses</a:t>
            </a:r>
          </a:p>
          <a:p>
            <a:endParaRPr lang="en-US" sz="1800" dirty="0"/>
          </a:p>
          <a:p>
            <a:pPr marL="0" indent="0">
              <a:buNone/>
            </a:pPr>
            <a:br>
              <a:rPr lang="en-US" sz="1800" dirty="0"/>
            </a:br>
            <a:endParaRPr lang="en-US" sz="1800" dirty="0"/>
          </a:p>
          <a:p>
            <a:r>
              <a:rPr lang="en-US" sz="1800" dirty="0"/>
              <a:t>No feedback from thermal images in optimization objective</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7</a:t>
            </a:fld>
            <a:endParaRPr lang="de-DE" dirty="0"/>
          </a:p>
        </p:txBody>
      </p:sp>
      <p:sp>
        <p:nvSpPr>
          <p:cNvPr id="6" name="Titel 5"/>
          <p:cNvSpPr>
            <a:spLocks noGrp="1"/>
          </p:cNvSpPr>
          <p:nvPr>
            <p:ph type="title"/>
          </p:nvPr>
        </p:nvSpPr>
        <p:spPr/>
        <p:txBody>
          <a:bodyPr/>
          <a:lstStyle/>
          <a:p>
            <a:r>
              <a:rPr lang="en-US" sz="1400" noProof="0" dirty="0"/>
              <a:t>Introduction</a:t>
            </a:r>
            <a:br>
              <a:rPr lang="en-US" noProof="0" dirty="0"/>
            </a:br>
            <a:r>
              <a:rPr lang="en-US" noProof="0" dirty="0"/>
              <a:t>Starting Point</a:t>
            </a:r>
          </a:p>
        </p:txBody>
      </p:sp>
      <p:sp>
        <p:nvSpPr>
          <p:cNvPr id="8" name="TextBox 7">
            <a:extLst>
              <a:ext uri="{FF2B5EF4-FFF2-40B4-BE49-F238E27FC236}">
                <a16:creationId xmlns:a16="http://schemas.microsoft.com/office/drawing/2014/main" id="{427DC04E-3787-4CDC-B03B-A2B15612BC5D}"/>
              </a:ext>
            </a:extLst>
          </p:cNvPr>
          <p:cNvSpPr txBox="1"/>
          <p:nvPr/>
        </p:nvSpPr>
        <p:spPr>
          <a:xfrm>
            <a:off x="323850" y="6106072"/>
            <a:ext cx="8496300" cy="253916"/>
          </a:xfrm>
          <a:prstGeom prst="rect">
            <a:avLst/>
          </a:prstGeom>
          <a:noFill/>
        </p:spPr>
        <p:txBody>
          <a:bodyPr wrap="square" rtlCol="0">
            <a:spAutoFit/>
          </a:bodyPr>
          <a:lstStyle/>
          <a:p>
            <a:r>
              <a:rPr lang="de-CH" sz="1000" dirty="0">
                <a:solidFill>
                  <a:schemeClr val="bg1">
                    <a:lumMod val="75000"/>
                  </a:schemeClr>
                </a:solidFill>
              </a:rPr>
              <a:t>[1]: </a:t>
            </a:r>
            <a:r>
              <a:rPr lang="de-CH" sz="1000" i="1" dirty="0">
                <a:solidFill>
                  <a:schemeClr val="bg1">
                    <a:lumMod val="75000"/>
                  </a:schemeClr>
                </a:solidFill>
              </a:rPr>
              <a:t>B. Chatton, </a:t>
            </a:r>
            <a:r>
              <a:rPr lang="en-US" sz="1000" i="1" dirty="0">
                <a:solidFill>
                  <a:schemeClr val="bg1">
                    <a:lumMod val="75000"/>
                  </a:schemeClr>
                </a:solidFill>
              </a:rPr>
              <a:t>”Thermal updraft prediction for a fixed-wing UAV”, Master thesis, ETH Zurich, 2017</a:t>
            </a:r>
          </a:p>
        </p:txBody>
      </p:sp>
      <p:grpSp>
        <p:nvGrpSpPr>
          <p:cNvPr id="15" name="Group 1">
            <a:extLst>
              <a:ext uri="{FF2B5EF4-FFF2-40B4-BE49-F238E27FC236}">
                <a16:creationId xmlns:a16="http://schemas.microsoft.com/office/drawing/2014/main" id="{F6E6199B-6B01-417F-807C-4EE2E5F809AB}"/>
              </a:ext>
            </a:extLst>
          </p:cNvPr>
          <p:cNvGrpSpPr/>
          <p:nvPr/>
        </p:nvGrpSpPr>
        <p:grpSpPr>
          <a:xfrm>
            <a:off x="2945349" y="3894974"/>
            <a:ext cx="3253302" cy="2059850"/>
            <a:chOff x="360408" y="3607789"/>
            <a:chExt cx="3253302" cy="2059850"/>
          </a:xfrm>
        </p:grpSpPr>
        <p:grpSp>
          <p:nvGrpSpPr>
            <p:cNvPr id="16" name="Group 14">
              <a:extLst>
                <a:ext uri="{FF2B5EF4-FFF2-40B4-BE49-F238E27FC236}">
                  <a16:creationId xmlns:a16="http://schemas.microsoft.com/office/drawing/2014/main" id="{0EA234A5-D98F-4645-B469-4326828D710B}"/>
                </a:ext>
              </a:extLst>
            </p:cNvPr>
            <p:cNvGrpSpPr/>
            <p:nvPr/>
          </p:nvGrpSpPr>
          <p:grpSpPr>
            <a:xfrm>
              <a:off x="904591" y="3607789"/>
              <a:ext cx="720000" cy="720000"/>
              <a:chOff x="1312761" y="4024512"/>
              <a:chExt cx="720000" cy="720000"/>
            </a:xfrm>
          </p:grpSpPr>
          <mc:AlternateContent xmlns:mc="http://schemas.openxmlformats.org/markup-compatibility/2006" xmlns:a14="http://schemas.microsoft.com/office/drawing/2010/main">
            <mc:Choice Requires="a14">
              <p:sp>
                <p:nvSpPr>
                  <p:cNvPr id="37" name="TextBox 13">
                    <a:extLst>
                      <a:ext uri="{FF2B5EF4-FFF2-40B4-BE49-F238E27FC236}">
                        <a16:creationId xmlns:a16="http://schemas.microsoft.com/office/drawing/2014/main" id="{DDD4BC30-F2F9-4492-AEFA-AA0AC1FE4E80}"/>
                      </a:ext>
                    </a:extLst>
                  </p:cNvPr>
                  <p:cNvSpPr txBox="1"/>
                  <p:nvPr/>
                </p:nvSpPr>
                <p:spPr>
                  <a:xfrm>
                    <a:off x="1312761" y="4066669"/>
                    <a:ext cx="720000" cy="635687"/>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de-CH" sz="2000" b="0" i="1" smtClean="0">
                              <a:latin typeface="Cambria Math" panose="02040503050406030204" pitchFamily="18" charset="0"/>
                            </a:rPr>
                            <m:t>  </m:t>
                          </m:r>
                          <m:sSubSup>
                            <m:sSubSupPr>
                              <m:ctrlPr>
                                <a:rPr lang="de-CH" sz="2000" b="0" i="1" smtClean="0">
                                  <a:latin typeface="Cambria Math" panose="02040503050406030204" pitchFamily="18" charset="0"/>
                                </a:rPr>
                              </m:ctrlPr>
                            </m:sSubSupPr>
                            <m:e>
                              <m:r>
                                <a:rPr lang="de-CH" sz="2000" b="0" i="1" smtClean="0">
                                  <a:latin typeface="Cambria Math" panose="02040503050406030204" pitchFamily="18" charset="0"/>
                                </a:rPr>
                                <m:t>𝑇</m:t>
                              </m:r>
                            </m:e>
                            <m:sub>
                              <m:argPr>
                                <m:argSz m:val="-1"/>
                              </m:argPr>
                              <m:r>
                                <a:rPr lang="de-CH" sz="2000" b="0" i="1" smtClean="0">
                                  <a:latin typeface="Cambria Math" panose="02040503050406030204" pitchFamily="18" charset="0"/>
                                </a:rPr>
                                <m:t>𝑜𝑝𝑡</m:t>
                              </m:r>
                            </m:sub>
                            <m:sup>
                              <m:r>
                                <a:rPr lang="de-CH" sz="2000" b="0" i="1" smtClean="0">
                                  <a:latin typeface="Cambria Math" panose="02040503050406030204" pitchFamily="18" charset="0"/>
                                </a:rPr>
                                <m:t> </m:t>
                              </m:r>
                              <m:r>
                                <a:rPr lang="de-CH" sz="2000" b="0" i="1" smtClean="0">
                                  <a:latin typeface="Cambria Math" panose="02040503050406030204" pitchFamily="18" charset="0"/>
                                </a:rPr>
                                <m:t>𝐺</m:t>
                              </m:r>
                            </m:sup>
                          </m:sSubSup>
                        </m:oMath>
                      </m:oMathPara>
                    </a14:m>
                    <a:endParaRPr lang="de-CH" sz="2000" b="0" dirty="0"/>
                  </a:p>
                  <a:p>
                    <a:pPr algn="ctr"/>
                    <a14:m>
                      <m:oMathPara xmlns:m="http://schemas.openxmlformats.org/officeDocument/2006/math">
                        <m:oMathParaPr>
                          <m:jc m:val="center"/>
                        </m:oMathParaPr>
                        <m:oMath xmlns:m="http://schemas.openxmlformats.org/officeDocument/2006/math">
                          <m:r>
                            <a:rPr lang="de-CH" sz="1400" b="0" i="1" smtClean="0">
                              <a:latin typeface="Cambria Math" panose="02040503050406030204" pitchFamily="18" charset="0"/>
                            </a:rPr>
                            <m:t>  </m:t>
                          </m:r>
                          <m:r>
                            <a:rPr lang="de-CH" sz="1400" b="0" i="1" smtClean="0">
                              <a:latin typeface="Cambria Math" panose="02040503050406030204" pitchFamily="18" charset="0"/>
                            </a:rPr>
                            <m:t>𝑘</m:t>
                          </m:r>
                        </m:oMath>
                      </m:oMathPara>
                    </a14:m>
                    <a:endParaRPr lang="en-US" sz="2000" dirty="0"/>
                  </a:p>
                </p:txBody>
              </p:sp>
            </mc:Choice>
            <mc:Fallback xmlns="">
              <p:sp>
                <p:nvSpPr>
                  <p:cNvPr id="14" name="TextBox 13">
                    <a:extLst>
                      <a:ext uri="{FF2B5EF4-FFF2-40B4-BE49-F238E27FC236}">
                        <a16:creationId xmlns:a16="http://schemas.microsoft.com/office/drawing/2014/main" id="{CD47AB7D-6446-41BF-97D8-0C55EE7185BE}"/>
                      </a:ext>
                    </a:extLst>
                  </p:cNvPr>
                  <p:cNvSpPr txBox="1">
                    <a:spLocks noRot="1" noChangeAspect="1" noMove="1" noResize="1" noEditPoints="1" noAdjustHandles="1" noChangeArrowheads="1" noChangeShapeType="1" noTextEdit="1"/>
                  </p:cNvSpPr>
                  <p:nvPr/>
                </p:nvSpPr>
                <p:spPr>
                  <a:xfrm>
                    <a:off x="1312761" y="4066669"/>
                    <a:ext cx="720000" cy="635687"/>
                  </a:xfrm>
                  <a:prstGeom prst="rect">
                    <a:avLst/>
                  </a:prstGeom>
                  <a:blipFill>
                    <a:blip r:embed="rId4"/>
                    <a:stretch>
                      <a:fillRect/>
                    </a:stretch>
                  </a:blipFill>
                </p:spPr>
                <p:txBody>
                  <a:bodyPr/>
                  <a:lstStyle/>
                  <a:p>
                    <a:r>
                      <a:rPr lang="en-US">
                        <a:noFill/>
                      </a:rPr>
                      <a:t> </a:t>
                    </a:r>
                  </a:p>
                </p:txBody>
              </p:sp>
            </mc:Fallback>
          </mc:AlternateContent>
          <p:sp>
            <p:nvSpPr>
              <p:cNvPr id="38" name="Oval 10">
                <a:extLst>
                  <a:ext uri="{FF2B5EF4-FFF2-40B4-BE49-F238E27FC236}">
                    <a16:creationId xmlns:a16="http://schemas.microsoft.com/office/drawing/2014/main" id="{D996DD96-CC9D-4050-9E02-D3314AC6BC68}"/>
                  </a:ext>
                </a:extLst>
              </p:cNvPr>
              <p:cNvSpPr>
                <a:spLocks noChangeAspect="1"/>
              </p:cNvSpPr>
              <p:nvPr/>
            </p:nvSpPr>
            <p:spPr>
              <a:xfrm>
                <a:off x="1312761" y="4024512"/>
                <a:ext cx="720000" cy="72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sp>
          <p:nvSpPr>
            <p:cNvPr id="17" name="TextBox 16">
              <a:extLst>
                <a:ext uri="{FF2B5EF4-FFF2-40B4-BE49-F238E27FC236}">
                  <a16:creationId xmlns:a16="http://schemas.microsoft.com/office/drawing/2014/main" id="{52D6A29A-A196-4041-82E3-1EF345E89442}"/>
                </a:ext>
              </a:extLst>
            </p:cNvPr>
            <p:cNvSpPr txBox="1"/>
            <p:nvPr/>
          </p:nvSpPr>
          <p:spPr>
            <a:xfrm>
              <a:off x="360408" y="3875455"/>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200" dirty="0">
                <a:solidFill>
                  <a:schemeClr val="bg1"/>
                </a:solidFill>
                <a:latin typeface="Cambria" panose="02040503050406030204" pitchFamily="18" charset="0"/>
                <a:ea typeface="Cambria" panose="02040503050406030204" pitchFamily="18" charset="0"/>
              </a:endParaRPr>
            </a:p>
          </p:txBody>
        </p:sp>
        <p:cxnSp>
          <p:nvCxnSpPr>
            <p:cNvPr id="18" name="Straight Arrow Connector 18">
              <a:extLst>
                <a:ext uri="{FF2B5EF4-FFF2-40B4-BE49-F238E27FC236}">
                  <a16:creationId xmlns:a16="http://schemas.microsoft.com/office/drawing/2014/main" id="{511BF684-7A91-4D01-B4AA-C1F97C801750}"/>
                </a:ext>
              </a:extLst>
            </p:cNvPr>
            <p:cNvCxnSpPr>
              <a:cxnSpLocks/>
              <a:stCxn id="17" idx="3"/>
              <a:endCxn id="37" idx="1"/>
            </p:cNvCxnSpPr>
            <p:nvPr/>
          </p:nvCxnSpPr>
          <p:spPr>
            <a:xfrm>
              <a:off x="720408" y="3967788"/>
              <a:ext cx="184183" cy="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9" name="TextBox 19">
              <a:extLst>
                <a:ext uri="{FF2B5EF4-FFF2-40B4-BE49-F238E27FC236}">
                  <a16:creationId xmlns:a16="http://schemas.microsoft.com/office/drawing/2014/main" id="{52C73495-0DB0-4227-B4AC-E12637F57969}"/>
                </a:ext>
              </a:extLst>
            </p:cNvPr>
            <p:cNvSpPr txBox="1"/>
            <p:nvPr/>
          </p:nvSpPr>
          <p:spPr>
            <a:xfrm>
              <a:off x="1813851" y="3875457"/>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200" dirty="0">
                <a:solidFill>
                  <a:schemeClr val="bg1"/>
                </a:solidFill>
                <a:latin typeface="Cambria" panose="02040503050406030204" pitchFamily="18" charset="0"/>
                <a:ea typeface="Cambria" panose="02040503050406030204" pitchFamily="18" charset="0"/>
              </a:endParaRPr>
            </a:p>
          </p:txBody>
        </p:sp>
        <p:cxnSp>
          <p:nvCxnSpPr>
            <p:cNvPr id="20" name="Straight Arrow Connector 20">
              <a:extLst>
                <a:ext uri="{FF2B5EF4-FFF2-40B4-BE49-F238E27FC236}">
                  <a16:creationId xmlns:a16="http://schemas.microsoft.com/office/drawing/2014/main" id="{9FC57689-4D48-4B6D-9CC5-AAAB19313572}"/>
                </a:ext>
              </a:extLst>
            </p:cNvPr>
            <p:cNvCxnSpPr>
              <a:cxnSpLocks/>
              <a:stCxn id="19" idx="3"/>
              <a:endCxn id="35" idx="1"/>
            </p:cNvCxnSpPr>
            <p:nvPr/>
          </p:nvCxnSpPr>
          <p:spPr>
            <a:xfrm>
              <a:off x="2173851" y="3967790"/>
              <a:ext cx="176893"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2">
              <a:extLst>
                <a:ext uri="{FF2B5EF4-FFF2-40B4-BE49-F238E27FC236}">
                  <a16:creationId xmlns:a16="http://schemas.microsoft.com/office/drawing/2014/main" id="{BFA0DD55-6A7A-433C-A8C6-068943444828}"/>
                </a:ext>
              </a:extLst>
            </p:cNvPr>
            <p:cNvCxnSpPr>
              <a:cxnSpLocks/>
              <a:stCxn id="37" idx="3"/>
              <a:endCxn id="19" idx="1"/>
            </p:cNvCxnSpPr>
            <p:nvPr/>
          </p:nvCxnSpPr>
          <p:spPr>
            <a:xfrm>
              <a:off x="1624591" y="3967790"/>
              <a:ext cx="189260"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2" name="Group 23">
              <a:extLst>
                <a:ext uri="{FF2B5EF4-FFF2-40B4-BE49-F238E27FC236}">
                  <a16:creationId xmlns:a16="http://schemas.microsoft.com/office/drawing/2014/main" id="{7933AAD3-276C-40EB-A962-34E568F753AB}"/>
                </a:ext>
              </a:extLst>
            </p:cNvPr>
            <p:cNvGrpSpPr/>
            <p:nvPr/>
          </p:nvGrpSpPr>
          <p:grpSpPr>
            <a:xfrm>
              <a:off x="2350744" y="3607790"/>
              <a:ext cx="720000" cy="720000"/>
              <a:chOff x="1077365" y="4024512"/>
              <a:chExt cx="720000" cy="720000"/>
            </a:xfrm>
          </p:grpSpPr>
          <mc:AlternateContent xmlns:mc="http://schemas.openxmlformats.org/markup-compatibility/2006" xmlns:a14="http://schemas.microsoft.com/office/drawing/2010/main">
            <mc:Choice Requires="a14">
              <p:sp>
                <p:nvSpPr>
                  <p:cNvPr id="35" name="TextBox 25">
                    <a:extLst>
                      <a:ext uri="{FF2B5EF4-FFF2-40B4-BE49-F238E27FC236}">
                        <a16:creationId xmlns:a16="http://schemas.microsoft.com/office/drawing/2014/main" id="{367118AD-5D0A-44F9-91A3-A0C16B461653}"/>
                      </a:ext>
                    </a:extLst>
                  </p:cNvPr>
                  <p:cNvSpPr txBox="1"/>
                  <p:nvPr/>
                </p:nvSpPr>
                <p:spPr>
                  <a:xfrm>
                    <a:off x="1077365" y="4062596"/>
                    <a:ext cx="720000" cy="643831"/>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sSubSup>
                            <m:sSubSupPr>
                              <m:ctrlPr>
                                <a:rPr lang="de-CH" sz="2000" i="1" smtClean="0">
                                  <a:latin typeface="Cambria Math" panose="02040503050406030204" pitchFamily="18" charset="0"/>
                                </a:rPr>
                              </m:ctrlPr>
                            </m:sSubSupPr>
                            <m:e>
                              <m:r>
                                <a:rPr lang="de-CH" sz="2000" i="1">
                                  <a:latin typeface="Cambria Math" panose="02040503050406030204" pitchFamily="18" charset="0"/>
                                </a:rPr>
                                <m:t>𝑇</m:t>
                              </m:r>
                            </m:e>
                            <m:sub>
                              <m:argPr>
                                <m:argSz m:val="-1"/>
                              </m:argPr>
                              <m:r>
                                <a:rPr lang="de-CH" sz="2000" i="1">
                                  <a:latin typeface="Cambria Math" panose="02040503050406030204" pitchFamily="18" charset="0"/>
                                </a:rPr>
                                <m:t>𝑜𝑝𝑡</m:t>
                              </m:r>
                            </m:sub>
                            <m:sup>
                              <m:r>
                                <a:rPr lang="de-CH" sz="2000" i="1">
                                  <a:latin typeface="Cambria Math" panose="02040503050406030204" pitchFamily="18" charset="0"/>
                                </a:rPr>
                                <m:t> </m:t>
                              </m:r>
                              <m:r>
                                <a:rPr lang="de-CH" sz="2000" i="1">
                                  <a:latin typeface="Cambria Math" panose="02040503050406030204" pitchFamily="18" charset="0"/>
                                </a:rPr>
                                <m:t>𝐺</m:t>
                              </m:r>
                            </m:sup>
                          </m:sSubSup>
                        </m:oMath>
                      </m:oMathPara>
                    </a14:m>
                    <a:endParaRPr lang="de-CH" sz="2000" dirty="0"/>
                  </a:p>
                  <a:p>
                    <a:pPr algn="ctr"/>
                    <a14:m>
                      <m:oMathPara xmlns:m="http://schemas.openxmlformats.org/officeDocument/2006/math">
                        <m:oMathParaPr>
                          <m:jc m:val="center"/>
                        </m:oMathParaPr>
                        <m:oMath xmlns:m="http://schemas.openxmlformats.org/officeDocument/2006/math">
                          <m:r>
                            <a:rPr lang="de-CH" sz="1400" b="0" i="1" smtClean="0">
                              <a:latin typeface="Cambria Math" panose="02040503050406030204" pitchFamily="18" charset="0"/>
                            </a:rPr>
                            <m:t>  </m:t>
                          </m:r>
                          <m:r>
                            <a:rPr lang="de-CH" sz="1400" i="1">
                              <a:latin typeface="Cambria Math" panose="02040503050406030204" pitchFamily="18" charset="0"/>
                            </a:rPr>
                            <m:t>𝑘</m:t>
                          </m:r>
                          <m:r>
                            <a:rPr lang="de-CH" sz="1400" b="0" i="1" smtClean="0">
                              <a:latin typeface="Cambria Math" panose="02040503050406030204" pitchFamily="18" charset="0"/>
                            </a:rPr>
                            <m:t>+1</m:t>
                          </m:r>
                        </m:oMath>
                      </m:oMathPara>
                    </a14:m>
                    <a:endParaRPr lang="en-US" sz="2400" dirty="0"/>
                  </a:p>
                </p:txBody>
              </p:sp>
            </mc:Choice>
            <mc:Fallback xmlns="">
              <p:sp>
                <p:nvSpPr>
                  <p:cNvPr id="26" name="TextBox 25">
                    <a:extLst>
                      <a:ext uri="{FF2B5EF4-FFF2-40B4-BE49-F238E27FC236}">
                        <a16:creationId xmlns:a16="http://schemas.microsoft.com/office/drawing/2014/main" id="{82AB9D1F-2F8E-42D8-ADDE-C2D6B65F2191}"/>
                      </a:ext>
                    </a:extLst>
                  </p:cNvPr>
                  <p:cNvSpPr txBox="1">
                    <a:spLocks noRot="1" noChangeAspect="1" noMove="1" noResize="1" noEditPoints="1" noAdjustHandles="1" noChangeArrowheads="1" noChangeShapeType="1" noTextEdit="1"/>
                  </p:cNvSpPr>
                  <p:nvPr/>
                </p:nvSpPr>
                <p:spPr>
                  <a:xfrm>
                    <a:off x="1077365" y="4062596"/>
                    <a:ext cx="720000" cy="643831"/>
                  </a:xfrm>
                  <a:prstGeom prst="rect">
                    <a:avLst/>
                  </a:prstGeom>
                  <a:blipFill>
                    <a:blip r:embed="rId5"/>
                    <a:stretch>
                      <a:fillRect/>
                    </a:stretch>
                  </a:blipFill>
                </p:spPr>
                <p:txBody>
                  <a:bodyPr/>
                  <a:lstStyle/>
                  <a:p>
                    <a:r>
                      <a:rPr lang="en-US">
                        <a:noFill/>
                      </a:rPr>
                      <a:t> </a:t>
                    </a:r>
                  </a:p>
                </p:txBody>
              </p:sp>
            </mc:Fallback>
          </mc:AlternateContent>
          <p:sp>
            <p:nvSpPr>
              <p:cNvPr id="36" name="Oval 24">
                <a:extLst>
                  <a:ext uri="{FF2B5EF4-FFF2-40B4-BE49-F238E27FC236}">
                    <a16:creationId xmlns:a16="http://schemas.microsoft.com/office/drawing/2014/main" id="{429C99B6-57E6-4545-8FE2-0223494601CF}"/>
                  </a:ext>
                </a:extLst>
              </p:cNvPr>
              <p:cNvSpPr>
                <a:spLocks noChangeAspect="1"/>
              </p:cNvSpPr>
              <p:nvPr/>
            </p:nvSpPr>
            <p:spPr>
              <a:xfrm>
                <a:off x="1077365" y="4024512"/>
                <a:ext cx="720000" cy="72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sp>
          <p:nvSpPr>
            <p:cNvPr id="23" name="TextBox 30">
              <a:extLst>
                <a:ext uri="{FF2B5EF4-FFF2-40B4-BE49-F238E27FC236}">
                  <a16:creationId xmlns:a16="http://schemas.microsoft.com/office/drawing/2014/main" id="{7F818969-3967-40B9-83A9-DAEE921EF00B}"/>
                </a:ext>
              </a:extLst>
            </p:cNvPr>
            <p:cNvSpPr txBox="1"/>
            <p:nvPr/>
          </p:nvSpPr>
          <p:spPr>
            <a:xfrm>
              <a:off x="3253710" y="3880659"/>
              <a:ext cx="360000" cy="184666"/>
            </a:xfrm>
            <a:prstGeom prst="rect">
              <a:avLst/>
            </a:prstGeom>
            <a:solidFill>
              <a:schemeClr val="tx1"/>
            </a:solidFill>
            <a:ln>
              <a:solidFill>
                <a:schemeClr val="tx1"/>
              </a:solidFill>
            </a:ln>
          </p:spPr>
          <p:txBody>
            <a:bodyPr wrap="square" lIns="0" tIns="0" rIns="0" bIns="0" rtlCol="0" anchor="ctr">
              <a:spAutoFit/>
            </a:bodyPr>
            <a:lstStyle/>
            <a:p>
              <a:pPr algn="ctr"/>
              <a:r>
                <a:rPr lang="de-CH" sz="1200" dirty="0">
                  <a:solidFill>
                    <a:schemeClr val="bg1"/>
                  </a:solidFill>
                  <a:latin typeface="Cambria" panose="02040503050406030204" pitchFamily="18" charset="0"/>
                  <a:ea typeface="Cambria" panose="02040503050406030204" pitchFamily="18" charset="0"/>
                </a:rPr>
                <a:t>IMU</a:t>
              </a:r>
              <a:endParaRPr lang="en-US" sz="1600" dirty="0">
                <a:solidFill>
                  <a:schemeClr val="bg1"/>
                </a:solidFill>
                <a:latin typeface="Cambria" panose="02040503050406030204" pitchFamily="18" charset="0"/>
                <a:ea typeface="Cambria" panose="02040503050406030204" pitchFamily="18" charset="0"/>
              </a:endParaRPr>
            </a:p>
          </p:txBody>
        </p:sp>
        <p:grpSp>
          <p:nvGrpSpPr>
            <p:cNvPr id="24" name="Group 45">
              <a:extLst>
                <a:ext uri="{FF2B5EF4-FFF2-40B4-BE49-F238E27FC236}">
                  <a16:creationId xmlns:a16="http://schemas.microsoft.com/office/drawing/2014/main" id="{1A11CED7-7199-4E2D-ABAF-BB386A412F5A}"/>
                </a:ext>
              </a:extLst>
            </p:cNvPr>
            <p:cNvGrpSpPr/>
            <p:nvPr/>
          </p:nvGrpSpPr>
          <p:grpSpPr>
            <a:xfrm>
              <a:off x="1722881" y="4843341"/>
              <a:ext cx="540000" cy="540000"/>
              <a:chOff x="1203463" y="3986435"/>
              <a:chExt cx="540000" cy="540000"/>
            </a:xfrm>
          </p:grpSpPr>
          <mc:AlternateContent xmlns:mc="http://schemas.openxmlformats.org/markup-compatibility/2006" xmlns:a14="http://schemas.microsoft.com/office/drawing/2010/main">
            <mc:Choice Requires="a14">
              <p:sp>
                <p:nvSpPr>
                  <p:cNvPr id="33" name="TextBox 47">
                    <a:extLst>
                      <a:ext uri="{FF2B5EF4-FFF2-40B4-BE49-F238E27FC236}">
                        <a16:creationId xmlns:a16="http://schemas.microsoft.com/office/drawing/2014/main" id="{9E79EC3B-E895-43BA-87DD-6DE566A0E2E1}"/>
                      </a:ext>
                    </a:extLst>
                  </p:cNvPr>
                  <p:cNvSpPr txBox="1"/>
                  <p:nvPr/>
                </p:nvSpPr>
                <p:spPr>
                  <a:xfrm>
                    <a:off x="1203463" y="4049295"/>
                    <a:ext cx="540000" cy="42479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sSub>
                            <m:sSubPr>
                              <m:ctrlPr>
                                <a:rPr lang="de-CH" sz="2000" b="0" i="1" smtClean="0">
                                  <a:latin typeface="Cambria Math" panose="02040503050406030204" pitchFamily="18" charset="0"/>
                                </a:rPr>
                              </m:ctrlPr>
                            </m:sSubPr>
                            <m:e>
                              <m:r>
                                <a:rPr lang="de-CH" sz="2000" b="0" i="1" smtClean="0">
                                  <a:latin typeface="Cambria Math" panose="02040503050406030204" pitchFamily="18" charset="0"/>
                                </a:rPr>
                                <m:t>  </m:t>
                              </m:r>
                              <m:r>
                                <a:rPr lang="de-CH" sz="2000" i="1" smtClean="0">
                                  <a:latin typeface="Cambria Math" panose="02040503050406030204" pitchFamily="18" charset="0"/>
                                </a:rPr>
                                <m:t>𝐿</m:t>
                              </m:r>
                            </m:e>
                            <m:sub>
                              <m:r>
                                <a:rPr lang="de-CH" sz="2000" b="0" i="1" smtClean="0">
                                  <a:latin typeface="Cambria Math" panose="02040503050406030204" pitchFamily="18" charset="0"/>
                                </a:rPr>
                                <m:t>𝑗</m:t>
                              </m:r>
                            </m:sub>
                          </m:sSub>
                        </m:oMath>
                      </m:oMathPara>
                    </a14:m>
                    <a:endParaRPr lang="en-US" sz="2400" dirty="0"/>
                  </a:p>
                </p:txBody>
              </p:sp>
            </mc:Choice>
            <mc:Fallback xmlns="">
              <p:sp>
                <p:nvSpPr>
                  <p:cNvPr id="48" name="TextBox 47">
                    <a:extLst>
                      <a:ext uri="{FF2B5EF4-FFF2-40B4-BE49-F238E27FC236}">
                        <a16:creationId xmlns:a16="http://schemas.microsoft.com/office/drawing/2014/main" id="{02C4693D-E2F5-40B0-AF65-A4D230927C60}"/>
                      </a:ext>
                    </a:extLst>
                  </p:cNvPr>
                  <p:cNvSpPr txBox="1">
                    <a:spLocks noRot="1" noChangeAspect="1" noMove="1" noResize="1" noEditPoints="1" noAdjustHandles="1" noChangeArrowheads="1" noChangeShapeType="1" noTextEdit="1"/>
                  </p:cNvSpPr>
                  <p:nvPr/>
                </p:nvSpPr>
                <p:spPr>
                  <a:xfrm>
                    <a:off x="1203463" y="4049295"/>
                    <a:ext cx="540000" cy="424796"/>
                  </a:xfrm>
                  <a:prstGeom prst="rect">
                    <a:avLst/>
                  </a:prstGeom>
                  <a:blipFill>
                    <a:blip r:embed="rId6"/>
                    <a:stretch>
                      <a:fillRect b="-10000"/>
                    </a:stretch>
                  </a:blipFill>
                </p:spPr>
                <p:txBody>
                  <a:bodyPr/>
                  <a:lstStyle/>
                  <a:p>
                    <a:r>
                      <a:rPr lang="en-US">
                        <a:noFill/>
                      </a:rPr>
                      <a:t> </a:t>
                    </a:r>
                  </a:p>
                </p:txBody>
              </p:sp>
            </mc:Fallback>
          </mc:AlternateContent>
          <p:sp>
            <p:nvSpPr>
              <p:cNvPr id="34" name="Oval 46">
                <a:extLst>
                  <a:ext uri="{FF2B5EF4-FFF2-40B4-BE49-F238E27FC236}">
                    <a16:creationId xmlns:a16="http://schemas.microsoft.com/office/drawing/2014/main" id="{AF61B982-35B5-438D-A89A-B46718C2EDBC}"/>
                  </a:ext>
                </a:extLst>
              </p:cNvPr>
              <p:cNvSpPr>
                <a:spLocks noChangeAspect="1"/>
              </p:cNvSpPr>
              <p:nvPr/>
            </p:nvSpPr>
            <p:spPr>
              <a:xfrm>
                <a:off x="1203463" y="3986435"/>
                <a:ext cx="540000" cy="540000"/>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grpSp>
        <p:cxnSp>
          <p:nvCxnSpPr>
            <p:cNvPr id="25" name="Straight Arrow Connector 31">
              <a:extLst>
                <a:ext uri="{FF2B5EF4-FFF2-40B4-BE49-F238E27FC236}">
                  <a16:creationId xmlns:a16="http://schemas.microsoft.com/office/drawing/2014/main" id="{02071F55-8A77-4B1A-BA12-7D33E3F9BD15}"/>
                </a:ext>
              </a:extLst>
            </p:cNvPr>
            <p:cNvCxnSpPr>
              <a:cxnSpLocks/>
              <a:stCxn id="35" idx="3"/>
              <a:endCxn id="23" idx="1"/>
            </p:cNvCxnSpPr>
            <p:nvPr/>
          </p:nvCxnSpPr>
          <p:spPr>
            <a:xfrm>
              <a:off x="3070744" y="3967790"/>
              <a:ext cx="182966" cy="5202"/>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26" name="Group 57">
              <a:extLst>
                <a:ext uri="{FF2B5EF4-FFF2-40B4-BE49-F238E27FC236}">
                  <a16:creationId xmlns:a16="http://schemas.microsoft.com/office/drawing/2014/main" id="{45F5CE2E-6116-4F75-B4C7-9E11930605B0}"/>
                </a:ext>
              </a:extLst>
            </p:cNvPr>
            <p:cNvGrpSpPr/>
            <p:nvPr/>
          </p:nvGrpSpPr>
          <p:grpSpPr>
            <a:xfrm>
              <a:off x="1519149" y="4222347"/>
              <a:ext cx="282813" cy="700075"/>
              <a:chOff x="1808495" y="4639068"/>
              <a:chExt cx="282813" cy="700075"/>
            </a:xfrm>
          </p:grpSpPr>
          <p:cxnSp>
            <p:nvCxnSpPr>
              <p:cNvPr id="31" name="Straight Connector 53">
                <a:extLst>
                  <a:ext uri="{FF2B5EF4-FFF2-40B4-BE49-F238E27FC236}">
                    <a16:creationId xmlns:a16="http://schemas.microsoft.com/office/drawing/2014/main" id="{62134912-0D3A-41A1-A0FC-68E411DDB733}"/>
                  </a:ext>
                </a:extLst>
              </p:cNvPr>
              <p:cNvCxnSpPr>
                <a:cxnSpLocks/>
                <a:stCxn id="38" idx="5"/>
                <a:endCxn id="34" idx="1"/>
              </p:cNvCxnSpPr>
              <p:nvPr/>
            </p:nvCxnSpPr>
            <p:spPr>
              <a:xfrm>
                <a:off x="1808495" y="4639068"/>
                <a:ext cx="282813" cy="700075"/>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Oval 56">
                <a:extLst>
                  <a:ext uri="{FF2B5EF4-FFF2-40B4-BE49-F238E27FC236}">
                    <a16:creationId xmlns:a16="http://schemas.microsoft.com/office/drawing/2014/main" id="{B8813D4E-23B3-45E5-909F-8AFF223EA599}"/>
                  </a:ext>
                </a:extLst>
              </p:cNvPr>
              <p:cNvSpPr>
                <a:spLocks noChangeAspect="1"/>
              </p:cNvSpPr>
              <p:nvPr/>
            </p:nvSpPr>
            <p:spPr>
              <a:xfrm>
                <a:off x="1880415" y="4936144"/>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Oval 60">
              <a:extLst>
                <a:ext uri="{FF2B5EF4-FFF2-40B4-BE49-F238E27FC236}">
                  <a16:creationId xmlns:a16="http://schemas.microsoft.com/office/drawing/2014/main" id="{941BCF40-5F87-4AD5-BD04-AE0B0B47221C}"/>
                </a:ext>
              </a:extLst>
            </p:cNvPr>
            <p:cNvSpPr>
              <a:spLocks noChangeAspect="1"/>
            </p:cNvSpPr>
            <p:nvPr/>
          </p:nvSpPr>
          <p:spPr>
            <a:xfrm flipH="1">
              <a:off x="2234428" y="4517191"/>
              <a:ext cx="144000" cy="14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61">
              <a:extLst>
                <a:ext uri="{FF2B5EF4-FFF2-40B4-BE49-F238E27FC236}">
                  <a16:creationId xmlns:a16="http://schemas.microsoft.com/office/drawing/2014/main" id="{1C3986FB-47A0-4C77-A223-F656C96C7DE5}"/>
                </a:ext>
              </a:extLst>
            </p:cNvPr>
            <p:cNvSpPr txBox="1"/>
            <p:nvPr/>
          </p:nvSpPr>
          <p:spPr>
            <a:xfrm>
              <a:off x="1592912" y="5421418"/>
              <a:ext cx="799938" cy="246221"/>
            </a:xfrm>
            <a:prstGeom prst="rect">
              <a:avLst/>
            </a:prstGeom>
            <a:noFill/>
          </p:spPr>
          <p:txBody>
            <a:bodyPr wrap="square" rtlCol="0">
              <a:spAutoFit/>
            </a:bodyPr>
            <a:lstStyle/>
            <a:p>
              <a:pPr algn="ctr"/>
              <a:r>
                <a:rPr lang="de-CH" sz="1000" dirty="0"/>
                <a:t>Landmark</a:t>
              </a:r>
              <a:endParaRPr lang="en-US" sz="1000" dirty="0"/>
            </a:p>
          </p:txBody>
        </p:sp>
        <p:sp>
          <p:nvSpPr>
            <p:cNvPr id="29" name="TextBox 62">
              <a:extLst>
                <a:ext uri="{FF2B5EF4-FFF2-40B4-BE49-F238E27FC236}">
                  <a16:creationId xmlns:a16="http://schemas.microsoft.com/office/drawing/2014/main" id="{08DAFD5C-B861-4F69-85E0-90070F084155}"/>
                </a:ext>
              </a:extLst>
            </p:cNvPr>
            <p:cNvSpPr txBox="1"/>
            <p:nvPr/>
          </p:nvSpPr>
          <p:spPr>
            <a:xfrm>
              <a:off x="2466613" y="4487735"/>
              <a:ext cx="913748" cy="400110"/>
            </a:xfrm>
            <a:prstGeom prst="rect">
              <a:avLst/>
            </a:prstGeom>
            <a:noFill/>
          </p:spPr>
          <p:txBody>
            <a:bodyPr wrap="square" rtlCol="0">
              <a:spAutoFit/>
            </a:bodyPr>
            <a:lstStyle/>
            <a:p>
              <a:pPr algn="ctr"/>
              <a:r>
                <a:rPr lang="en-US" sz="1000" dirty="0"/>
                <a:t>Reprojection error</a:t>
              </a:r>
            </a:p>
          </p:txBody>
        </p:sp>
        <p:cxnSp>
          <p:nvCxnSpPr>
            <p:cNvPr id="30" name="Straight Connector 135">
              <a:extLst>
                <a:ext uri="{FF2B5EF4-FFF2-40B4-BE49-F238E27FC236}">
                  <a16:creationId xmlns:a16="http://schemas.microsoft.com/office/drawing/2014/main" id="{5C699CBF-2D6F-4879-9C0A-E0ED29E8672D}"/>
                </a:ext>
              </a:extLst>
            </p:cNvPr>
            <p:cNvCxnSpPr>
              <a:cxnSpLocks/>
            </p:cNvCxnSpPr>
            <p:nvPr/>
          </p:nvCxnSpPr>
          <p:spPr>
            <a:xfrm flipH="1">
              <a:off x="2176252" y="4219490"/>
              <a:ext cx="282813" cy="700075"/>
            </a:xfrm>
            <a:prstGeom prst="line">
              <a:avLst/>
            </a:prstGeom>
            <a:ln w="952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7" name="Gruppieren 46">
            <a:extLst>
              <a:ext uri="{FF2B5EF4-FFF2-40B4-BE49-F238E27FC236}">
                <a16:creationId xmlns:a16="http://schemas.microsoft.com/office/drawing/2014/main" id="{3D174413-7F71-4330-8E96-E0B5618382F7}"/>
              </a:ext>
            </a:extLst>
          </p:cNvPr>
          <p:cNvGrpSpPr/>
          <p:nvPr/>
        </p:nvGrpSpPr>
        <p:grpSpPr>
          <a:xfrm>
            <a:off x="2770103" y="2560715"/>
            <a:ext cx="3603794" cy="729168"/>
            <a:chOff x="2639029" y="2560715"/>
            <a:chExt cx="3603794" cy="729168"/>
          </a:xfrm>
        </p:grpSpPr>
        <mc:AlternateContent xmlns:mc="http://schemas.openxmlformats.org/markup-compatibility/2006" xmlns:a14="http://schemas.microsoft.com/office/drawing/2010/main">
          <mc:Choice Requires="a14">
            <p:sp>
              <p:nvSpPr>
                <p:cNvPr id="13" name="Rectangle 69">
                  <a:extLst>
                    <a:ext uri="{FF2B5EF4-FFF2-40B4-BE49-F238E27FC236}">
                      <a16:creationId xmlns:a16="http://schemas.microsoft.com/office/drawing/2014/main" id="{4E9A60D5-23D3-4BC8-9454-DE4C93BD030B}"/>
                    </a:ext>
                  </a:extLst>
                </p:cNvPr>
                <p:cNvSpPr/>
                <p:nvPr/>
              </p:nvSpPr>
              <p:spPr>
                <a:xfrm>
                  <a:off x="2639029" y="2562305"/>
                  <a:ext cx="3519526" cy="432000"/>
                </a:xfrm>
                <a:prstGeom prst="rect">
                  <a:avLst/>
                </a:prstGeom>
              </p:spPr>
              <p:txBody>
                <a:bodyPr wrap="square" lIns="140400">
                  <a:spAutoFit/>
                </a:bodyPr>
                <a:lstStyle/>
                <a:p>
                  <a:pPr/>
                  <a14:m>
                    <m:oMathPara xmlns:m="http://schemas.openxmlformats.org/officeDocument/2006/math">
                      <m:oMathParaPr>
                        <m:jc m:val="centerGroup"/>
                      </m:oMathParaPr>
                      <m:oMath xmlns:m="http://schemas.openxmlformats.org/officeDocument/2006/math">
                        <m:sSubSup>
                          <m:sSubSupPr>
                            <m:ctrlPr>
                              <a:rPr lang="de-CH" i="1">
                                <a:latin typeface="Cambria Math" panose="02040503050406030204" pitchFamily="18" charset="0"/>
                              </a:rPr>
                            </m:ctrlPr>
                          </m:sSubSupPr>
                          <m:e>
                            <m:r>
                              <a:rPr lang="de-CH" i="1">
                                <a:latin typeface="Cambria Math" panose="02040503050406030204" pitchFamily="18" charset="0"/>
                              </a:rPr>
                              <m:t>𝑇</m:t>
                            </m:r>
                          </m:e>
                          <m:sub>
                            <m:r>
                              <a:rPr lang="de-CH" i="1">
                                <a:latin typeface="Cambria Math" panose="02040503050406030204" pitchFamily="18" charset="0"/>
                              </a:rPr>
                              <m:t>𝐼𝑅</m:t>
                            </m:r>
                          </m:sub>
                          <m:sup>
                            <m:r>
                              <a:rPr lang="de-CH" i="1">
                                <a:latin typeface="Cambria Math" panose="02040503050406030204" pitchFamily="18" charset="0"/>
                              </a:rPr>
                              <m:t> </m:t>
                            </m:r>
                            <m:r>
                              <a:rPr lang="de-CH" i="1">
                                <a:latin typeface="Cambria Math" panose="02040503050406030204" pitchFamily="18" charset="0"/>
                              </a:rPr>
                              <m:t>𝐺</m:t>
                            </m:r>
                          </m:sup>
                        </m:sSubSup>
                        <m:r>
                          <a:rPr lang="de-CH" i="1">
                            <a:latin typeface="Cambria Math" panose="02040503050406030204" pitchFamily="18" charset="0"/>
                          </a:rPr>
                          <m:t>=</m:t>
                        </m:r>
                        <m:sSubSup>
                          <m:sSubSupPr>
                            <m:ctrlPr>
                              <a:rPr lang="de-CH" i="1">
                                <a:latin typeface="Cambria Math" panose="02040503050406030204" pitchFamily="18" charset="0"/>
                              </a:rPr>
                            </m:ctrlPr>
                          </m:sSubSupPr>
                          <m:e>
                            <m:r>
                              <a:rPr lang="de-CH" i="1">
                                <a:latin typeface="Cambria Math" panose="02040503050406030204" pitchFamily="18" charset="0"/>
                              </a:rPr>
                              <m:t>𝑇</m:t>
                            </m:r>
                          </m:e>
                          <m:sub>
                            <m:r>
                              <a:rPr lang="de-CH" i="1">
                                <a:latin typeface="Cambria Math" panose="02040503050406030204" pitchFamily="18" charset="0"/>
                              </a:rPr>
                              <m:t>𝑜𝑝𝑡</m:t>
                            </m:r>
                          </m:sub>
                          <m:sup>
                            <m:r>
                              <a:rPr lang="de-CH" i="1">
                                <a:latin typeface="Cambria Math" panose="02040503050406030204" pitchFamily="18" charset="0"/>
                              </a:rPr>
                              <m:t> </m:t>
                            </m:r>
                            <m:r>
                              <a:rPr lang="de-CH" i="1">
                                <a:latin typeface="Cambria Math" panose="02040503050406030204" pitchFamily="18" charset="0"/>
                              </a:rPr>
                              <m:t>𝐺</m:t>
                            </m:r>
                          </m:sup>
                        </m:sSubSup>
                        <m:r>
                          <a:rPr lang="de-CH" i="1">
                            <a:latin typeface="Cambria Math" panose="02040503050406030204" pitchFamily="18" charset="0"/>
                          </a:rPr>
                          <m:t>⋅</m:t>
                        </m:r>
                        <m:sSubSup>
                          <m:sSubSupPr>
                            <m:ctrlPr>
                              <a:rPr lang="de-CH" i="1">
                                <a:latin typeface="Cambria Math" panose="02040503050406030204" pitchFamily="18" charset="0"/>
                              </a:rPr>
                            </m:ctrlPr>
                          </m:sSubSupPr>
                          <m:e>
                            <m:r>
                              <a:rPr lang="de-CH" i="1">
                                <a:latin typeface="Cambria Math" panose="02040503050406030204" pitchFamily="18" charset="0"/>
                              </a:rPr>
                              <m:t>𝑇</m:t>
                            </m:r>
                          </m:e>
                          <m:sub>
                            <m:r>
                              <a:rPr lang="de-CH" i="1">
                                <a:latin typeface="Cambria Math" panose="02040503050406030204" pitchFamily="18" charset="0"/>
                              </a:rPr>
                              <m:t>𝐼𝑅</m:t>
                            </m:r>
                          </m:sub>
                          <m:sup>
                            <m:r>
                              <a:rPr lang="de-CH" i="1">
                                <a:latin typeface="Cambria Math" panose="02040503050406030204" pitchFamily="18" charset="0"/>
                              </a:rPr>
                              <m:t>𝑜𝑝𝑡</m:t>
                            </m:r>
                          </m:sup>
                        </m:sSubSup>
                      </m:oMath>
                    </m:oMathPara>
                  </a14:m>
                  <a:endParaRPr lang="en-US" dirty="0"/>
                </a:p>
                <a:p>
                  <a:endParaRPr lang="en-US" dirty="0"/>
                </a:p>
              </p:txBody>
            </p:sp>
          </mc:Choice>
          <mc:Fallback xmlns="">
            <p:sp>
              <p:nvSpPr>
                <p:cNvPr id="13" name="Rectangle 69">
                  <a:extLst>
                    <a:ext uri="{FF2B5EF4-FFF2-40B4-BE49-F238E27FC236}">
                      <a16:creationId xmlns:a16="http://schemas.microsoft.com/office/drawing/2014/main" id="{4E9A60D5-23D3-4BC8-9454-DE4C93BD030B}"/>
                    </a:ext>
                  </a:extLst>
                </p:cNvPr>
                <p:cNvSpPr>
                  <a:spLocks noRot="1" noChangeAspect="1" noMove="1" noResize="1" noEditPoints="1" noAdjustHandles="1" noChangeArrowheads="1" noChangeShapeType="1" noTextEdit="1"/>
                </p:cNvSpPr>
                <p:nvPr/>
              </p:nvSpPr>
              <p:spPr>
                <a:xfrm>
                  <a:off x="2639029" y="2562305"/>
                  <a:ext cx="3519526" cy="432000"/>
                </a:xfrm>
                <a:prstGeom prst="rect">
                  <a:avLst/>
                </a:prstGeom>
                <a:blipFill>
                  <a:blip r:embed="rId7"/>
                  <a:stretch>
                    <a:fillRect b="-4225"/>
                  </a:stretch>
                </a:blipFill>
              </p:spPr>
              <p:txBody>
                <a:bodyPr/>
                <a:lstStyle/>
                <a:p>
                  <a:r>
                    <a:rPr lang="en-US">
                      <a:noFill/>
                    </a:rPr>
                    <a:t> </a:t>
                  </a:r>
                </a:p>
              </p:txBody>
            </p:sp>
          </mc:Fallback>
        </mc:AlternateContent>
        <p:grpSp>
          <p:nvGrpSpPr>
            <p:cNvPr id="43" name="Group 7">
              <a:extLst>
                <a:ext uri="{FF2B5EF4-FFF2-40B4-BE49-F238E27FC236}">
                  <a16:creationId xmlns:a16="http://schemas.microsoft.com/office/drawing/2014/main" id="{CA9C3FB6-46A4-49D3-9E02-3374B576FB58}"/>
                </a:ext>
              </a:extLst>
            </p:cNvPr>
            <p:cNvGrpSpPr/>
            <p:nvPr/>
          </p:nvGrpSpPr>
          <p:grpSpPr>
            <a:xfrm>
              <a:off x="4746136" y="2560715"/>
              <a:ext cx="1496687" cy="729168"/>
              <a:chOff x="2430950" y="5623865"/>
              <a:chExt cx="1496687" cy="729168"/>
            </a:xfrm>
          </p:grpSpPr>
          <p:sp>
            <p:nvSpPr>
              <p:cNvPr id="44" name="Oval 98">
                <a:extLst>
                  <a:ext uri="{FF2B5EF4-FFF2-40B4-BE49-F238E27FC236}">
                    <a16:creationId xmlns:a16="http://schemas.microsoft.com/office/drawing/2014/main" id="{8A9D0ED2-AD65-46A2-8C2D-4C8BF1632032}"/>
                  </a:ext>
                </a:extLst>
              </p:cNvPr>
              <p:cNvSpPr/>
              <p:nvPr/>
            </p:nvSpPr>
            <p:spPr>
              <a:xfrm>
                <a:off x="2430950" y="5623865"/>
                <a:ext cx="568092" cy="430398"/>
              </a:xfrm>
              <a:prstGeom prst="ellipse">
                <a:avLst/>
              </a:prstGeom>
              <a:noFill/>
              <a:ln w="6350">
                <a:solidFill>
                  <a:srgbClr val="72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73">
                <a:extLst>
                  <a:ext uri="{FF2B5EF4-FFF2-40B4-BE49-F238E27FC236}">
                    <a16:creationId xmlns:a16="http://schemas.microsoft.com/office/drawing/2014/main" id="{BAC22DC8-9A62-444A-8184-67CB7C43FB47}"/>
                  </a:ext>
                </a:extLst>
              </p:cNvPr>
              <p:cNvSpPr txBox="1"/>
              <p:nvPr/>
            </p:nvSpPr>
            <p:spPr>
              <a:xfrm>
                <a:off x="2847329" y="6076034"/>
                <a:ext cx="1080308" cy="276999"/>
              </a:xfrm>
              <a:prstGeom prst="rect">
                <a:avLst/>
              </a:prstGeom>
              <a:noFill/>
            </p:spPr>
            <p:txBody>
              <a:bodyPr wrap="square" rtlCol="0">
                <a:spAutoFit/>
              </a:bodyPr>
              <a:lstStyle/>
              <a:p>
                <a:pPr algn="ctr"/>
                <a:r>
                  <a:rPr lang="en-US" sz="1200" dirty="0"/>
                  <a:t>precalibrated</a:t>
                </a:r>
                <a:endParaRPr lang="en-US" sz="1000" dirty="0"/>
              </a:p>
            </p:txBody>
          </p:sp>
          <p:cxnSp>
            <p:nvCxnSpPr>
              <p:cNvPr id="46" name="Straight Arrow Connector 74">
                <a:extLst>
                  <a:ext uri="{FF2B5EF4-FFF2-40B4-BE49-F238E27FC236}">
                    <a16:creationId xmlns:a16="http://schemas.microsoft.com/office/drawing/2014/main" id="{AF2191CC-B374-4A77-AC00-E02E9C02425C}"/>
                  </a:ext>
                </a:extLst>
              </p:cNvPr>
              <p:cNvCxnSpPr>
                <a:cxnSpLocks/>
              </p:cNvCxnSpPr>
              <p:nvPr/>
            </p:nvCxnSpPr>
            <p:spPr>
              <a:xfrm>
                <a:off x="2892363" y="6006417"/>
                <a:ext cx="125729" cy="130550"/>
              </a:xfrm>
              <a:prstGeom prst="straightConnector1">
                <a:avLst/>
              </a:prstGeom>
              <a:ln w="6350">
                <a:solidFill>
                  <a:srgbClr val="72791C"/>
                </a:solidFill>
                <a:headEnd type="none" w="med" len="med"/>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012726526"/>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A347A8EA-B0A0-44E5-82CB-679D76550327}"/>
              </a:ext>
            </a:extLst>
          </p:cNvPr>
          <p:cNvSpPr>
            <a:spLocks noGrp="1"/>
          </p:cNvSpPr>
          <p:nvPr>
            <p:ph idx="1"/>
          </p:nvPr>
        </p:nvSpPr>
        <p:spPr>
          <a:xfrm>
            <a:off x="323849" y="1751162"/>
            <a:ext cx="8569201" cy="4482948"/>
          </a:xfrm>
        </p:spPr>
        <p:txBody>
          <a:bodyPr/>
          <a:lstStyle/>
          <a:p>
            <a:pPr marL="0" indent="0">
              <a:buNone/>
            </a:pPr>
            <a:r>
              <a:rPr lang="en-US" sz="2000" dirty="0"/>
              <a:t>Experiment 4a: Train only on one cross-spectral pair from ICIP</a:t>
            </a:r>
          </a:p>
          <a:p>
            <a:r>
              <a:rPr lang="en-US" sz="1800" dirty="0"/>
              <a:t>Train and test on single image pair from ICIP</a:t>
            </a:r>
          </a:p>
          <a:p>
            <a:r>
              <a:rPr lang="en-US" sz="1800" dirty="0"/>
              <a:t>Evaluate if network can capture cross-spectral transformation</a:t>
            </a:r>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1800" dirty="0"/>
              <a:t>Learns cross-spectral descriptors, but only match if thermal image not warped</a:t>
            </a:r>
          </a:p>
          <a:p>
            <a:endParaRPr lang="en-US" sz="1800" dirty="0"/>
          </a:p>
          <a:p>
            <a:pPr marL="0" indent="0">
              <a:buNone/>
            </a:pPr>
            <a:r>
              <a:rPr lang="en-US" sz="2000" dirty="0"/>
              <a:t>							</a:t>
            </a:r>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000" dirty="0"/>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pic>
        <p:nvPicPr>
          <p:cNvPr id="7" name="Grafik 6" descr="Ein Bild, das drinnen, Straße, Kuchen enthält.&#10;&#10;Automatisch generierte Beschreibung">
            <a:extLst>
              <a:ext uri="{FF2B5EF4-FFF2-40B4-BE49-F238E27FC236}">
                <a16:creationId xmlns:a16="http://schemas.microsoft.com/office/drawing/2014/main" id="{C1B16D52-EAC8-4398-A4B6-0CFC30A76DCE}"/>
              </a:ext>
            </a:extLst>
          </p:cNvPr>
          <p:cNvPicPr>
            <a:picLocks noChangeAspect="1"/>
          </p:cNvPicPr>
          <p:nvPr/>
        </p:nvPicPr>
        <p:blipFill rotWithShape="1">
          <a:blip r:embed="rId3">
            <a:extLst>
              <a:ext uri="{28A0092B-C50C-407E-A947-70E740481C1C}">
                <a14:useLocalDpi xmlns:a14="http://schemas.microsoft.com/office/drawing/2010/main" val="0"/>
              </a:ext>
            </a:extLst>
          </a:blip>
          <a:srcRect t="13772"/>
          <a:stretch/>
        </p:blipFill>
        <p:spPr>
          <a:xfrm>
            <a:off x="1234130" y="3045428"/>
            <a:ext cx="6660000" cy="2486901"/>
          </a:xfrm>
          <a:prstGeom prst="rect">
            <a:avLst/>
          </a:prstGeom>
        </p:spPr>
      </p:pic>
      <p:sp>
        <p:nvSpPr>
          <p:cNvPr id="5" name="Foliennummernplatzhalter 4"/>
          <p:cNvSpPr>
            <a:spLocks noGrp="1"/>
          </p:cNvSpPr>
          <p:nvPr>
            <p:ph type="sldNum" sz="quarter" idx="12"/>
          </p:nvPr>
        </p:nvSpPr>
        <p:spPr/>
        <p:txBody>
          <a:bodyPr/>
          <a:lstStyle/>
          <a:p>
            <a:fld id="{6C6AE60A-B69C-4790-82F7-3882EDF23186}" type="slidenum">
              <a:rPr lang="de-DE" smtClean="0"/>
              <a:t>70</a:t>
            </a:fld>
            <a:endParaRPr lang="de-DE" dirty="0"/>
          </a:p>
        </p:txBody>
      </p:sp>
      <p:sp>
        <p:nvSpPr>
          <p:cNvPr id="6" name="Titel 5"/>
          <p:cNvSpPr>
            <a:spLocks noGrp="1"/>
          </p:cNvSpPr>
          <p:nvPr>
            <p:ph type="title"/>
          </p:nvPr>
        </p:nvSpPr>
        <p:spPr/>
        <p:txBody>
          <a:bodyPr/>
          <a:lstStyle/>
          <a:p>
            <a:r>
              <a:rPr lang="en-US" sz="1400" dirty="0"/>
              <a:t>Phase 2 | SuperPoint</a:t>
            </a:r>
            <a:br>
              <a:rPr lang="en-US" dirty="0"/>
            </a:br>
            <a:r>
              <a:rPr lang="en-US" dirty="0"/>
              <a:t>Experiments</a:t>
            </a:r>
            <a:endParaRPr lang="en-US" noProof="0" dirty="0"/>
          </a:p>
        </p:txBody>
      </p:sp>
      <p:sp>
        <p:nvSpPr>
          <p:cNvPr id="8" name="Rechtwinkliges Dreieck 7">
            <a:extLst>
              <a:ext uri="{FF2B5EF4-FFF2-40B4-BE49-F238E27FC236}">
                <a16:creationId xmlns:a16="http://schemas.microsoft.com/office/drawing/2014/main" id="{058375B9-4639-4859-97E3-21468E2016A7}"/>
              </a:ext>
            </a:extLst>
          </p:cNvPr>
          <p:cNvSpPr/>
          <p:nvPr/>
        </p:nvSpPr>
        <p:spPr>
          <a:xfrm flipH="1" flipV="1">
            <a:off x="8063357" y="4"/>
            <a:ext cx="1080000" cy="1080000"/>
          </a:xfrm>
          <a:prstGeom prst="rtTriangle">
            <a:avLst/>
          </a:prstGeom>
          <a:solidFill>
            <a:srgbClr val="7279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feld 8">
            <a:extLst>
              <a:ext uri="{FF2B5EF4-FFF2-40B4-BE49-F238E27FC236}">
                <a16:creationId xmlns:a16="http://schemas.microsoft.com/office/drawing/2014/main" id="{885D1550-365E-4CB1-B31E-90DDFCFA3444}"/>
              </a:ext>
            </a:extLst>
          </p:cNvPr>
          <p:cNvSpPr txBox="1"/>
          <p:nvPr/>
        </p:nvSpPr>
        <p:spPr>
          <a:xfrm rot="2700000">
            <a:off x="7971797" y="227953"/>
            <a:ext cx="1516854" cy="369332"/>
          </a:xfrm>
          <a:prstGeom prst="rect">
            <a:avLst/>
          </a:prstGeom>
          <a:noFill/>
        </p:spPr>
        <p:txBody>
          <a:bodyPr wrap="square" rtlCol="0">
            <a:spAutoFit/>
          </a:bodyPr>
          <a:lstStyle/>
          <a:p>
            <a:pPr algn="ctr"/>
            <a:r>
              <a:rPr lang="en-US" dirty="0">
                <a:solidFill>
                  <a:schemeClr val="bg1">
                    <a:lumMod val="95000"/>
                  </a:schemeClr>
                </a:solidFill>
              </a:rPr>
              <a:t>Backup</a:t>
            </a:r>
          </a:p>
        </p:txBody>
      </p:sp>
    </p:spTree>
    <p:extLst>
      <p:ext uri="{BB962C8B-B14F-4D97-AF65-F5344CB8AC3E}">
        <p14:creationId xmlns:p14="http://schemas.microsoft.com/office/powerpoint/2010/main" val="7238593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t>8</a:t>
            </a:fld>
            <a:endParaRPr lang="de-DE" dirty="0"/>
          </a:p>
        </p:txBody>
      </p:sp>
      <p:sp>
        <p:nvSpPr>
          <p:cNvPr id="6" name="Titel 5"/>
          <p:cNvSpPr>
            <a:spLocks noGrp="1"/>
          </p:cNvSpPr>
          <p:nvPr>
            <p:ph type="title"/>
          </p:nvPr>
        </p:nvSpPr>
        <p:spPr/>
        <p:txBody>
          <a:bodyPr/>
          <a:lstStyle/>
          <a:p>
            <a:r>
              <a:rPr lang="en-US" sz="1400" noProof="0" dirty="0"/>
              <a:t>Introduction</a:t>
            </a:r>
            <a:br>
              <a:rPr lang="en-US" noProof="0" dirty="0"/>
            </a:br>
            <a:r>
              <a:rPr lang="en-US" noProof="0" dirty="0"/>
              <a:t>Starting Point</a:t>
            </a:r>
          </a:p>
        </p:txBody>
      </p:sp>
      <p:sp>
        <p:nvSpPr>
          <p:cNvPr id="8" name="TextBox 7">
            <a:extLst>
              <a:ext uri="{FF2B5EF4-FFF2-40B4-BE49-F238E27FC236}">
                <a16:creationId xmlns:a16="http://schemas.microsoft.com/office/drawing/2014/main" id="{427DC04E-3787-4CDC-B03B-A2B15612BC5D}"/>
              </a:ext>
            </a:extLst>
          </p:cNvPr>
          <p:cNvSpPr txBox="1"/>
          <p:nvPr/>
        </p:nvSpPr>
        <p:spPr>
          <a:xfrm>
            <a:off x="323850" y="6106072"/>
            <a:ext cx="8496300" cy="253916"/>
          </a:xfrm>
          <a:prstGeom prst="rect">
            <a:avLst/>
          </a:prstGeom>
          <a:noFill/>
        </p:spPr>
        <p:txBody>
          <a:bodyPr wrap="square" rtlCol="0">
            <a:spAutoFit/>
          </a:bodyPr>
          <a:lstStyle/>
          <a:p>
            <a:r>
              <a:rPr lang="de-CH" sz="1000" dirty="0">
                <a:solidFill>
                  <a:schemeClr val="bg1">
                    <a:lumMod val="75000"/>
                  </a:schemeClr>
                </a:solidFill>
              </a:rPr>
              <a:t>[1]: </a:t>
            </a:r>
            <a:r>
              <a:rPr lang="de-CH" sz="1000" i="1" dirty="0">
                <a:solidFill>
                  <a:schemeClr val="bg1">
                    <a:lumMod val="75000"/>
                  </a:schemeClr>
                </a:solidFill>
              </a:rPr>
              <a:t>B. Chatton, </a:t>
            </a:r>
            <a:r>
              <a:rPr lang="en-US" sz="1000" i="1" dirty="0">
                <a:solidFill>
                  <a:schemeClr val="bg1">
                    <a:lumMod val="75000"/>
                  </a:schemeClr>
                </a:solidFill>
              </a:rPr>
              <a:t>”Thermal updraft prediction for a fixed-wing UAV”, Master thesis, ETH Zurich, 2017</a:t>
            </a:r>
          </a:p>
        </p:txBody>
      </p:sp>
      <p:sp>
        <p:nvSpPr>
          <p:cNvPr id="12" name="TextBox 11">
            <a:extLst>
              <a:ext uri="{FF2B5EF4-FFF2-40B4-BE49-F238E27FC236}">
                <a16:creationId xmlns:a16="http://schemas.microsoft.com/office/drawing/2014/main" id="{13B99D36-11E7-4A2E-96A5-880C570B5B09}"/>
              </a:ext>
            </a:extLst>
          </p:cNvPr>
          <p:cNvSpPr txBox="1"/>
          <p:nvPr/>
        </p:nvSpPr>
        <p:spPr>
          <a:xfrm>
            <a:off x="2514599" y="5809319"/>
            <a:ext cx="4114799" cy="276999"/>
          </a:xfrm>
          <a:prstGeom prst="rect">
            <a:avLst/>
          </a:prstGeom>
          <a:noFill/>
        </p:spPr>
        <p:txBody>
          <a:bodyPr wrap="square" rtlCol="0">
            <a:spAutoFit/>
          </a:bodyPr>
          <a:lstStyle/>
          <a:p>
            <a:pPr algn="just"/>
            <a:r>
              <a:rPr lang="en-US" sz="1200" spc="-20" dirty="0"/>
              <a:t>Heatmap generated using rigid RGB-to-IR transformation</a:t>
            </a:r>
            <a:r>
              <a:rPr lang="en-US" sz="1200" spc="-20" baseline="30000" dirty="0"/>
              <a:t> [1]</a:t>
            </a:r>
            <a:endParaRPr lang="en-US" sz="1200" i="1" spc="-20" dirty="0"/>
          </a:p>
        </p:txBody>
      </p:sp>
      <p:grpSp>
        <p:nvGrpSpPr>
          <p:cNvPr id="7" name="Gruppieren 6">
            <a:extLst>
              <a:ext uri="{FF2B5EF4-FFF2-40B4-BE49-F238E27FC236}">
                <a16:creationId xmlns:a16="http://schemas.microsoft.com/office/drawing/2014/main" id="{4AF408FE-5D7C-4924-A608-7B7BB87842A4}"/>
              </a:ext>
            </a:extLst>
          </p:cNvPr>
          <p:cNvGrpSpPr/>
          <p:nvPr/>
        </p:nvGrpSpPr>
        <p:grpSpPr>
          <a:xfrm>
            <a:off x="1022729" y="1484811"/>
            <a:ext cx="7098541" cy="4320000"/>
            <a:chOff x="1022729" y="1484811"/>
            <a:chExt cx="7098541" cy="4320000"/>
          </a:xfrm>
        </p:grpSpPr>
        <p:pic>
          <p:nvPicPr>
            <p:cNvPr id="11" name="Content Placeholder 6">
              <a:extLst>
                <a:ext uri="{FF2B5EF4-FFF2-40B4-BE49-F238E27FC236}">
                  <a16:creationId xmlns:a16="http://schemas.microsoft.com/office/drawing/2014/main" id="{B118A953-DEBA-48D2-B3AF-61775664A641}"/>
                </a:ext>
              </a:extLst>
            </p:cNvPr>
            <p:cNvPicPr>
              <a:picLocks noChangeAspect="1"/>
            </p:cNvPicPr>
            <p:nvPr/>
          </p:nvPicPr>
          <p:blipFill rotWithShape="1">
            <a:blip r:embed="rId3"/>
            <a:srcRect t="14533" b="24479"/>
            <a:stretch/>
          </p:blipFill>
          <p:spPr>
            <a:xfrm>
              <a:off x="1022729" y="1484811"/>
              <a:ext cx="7098541" cy="4320000"/>
            </a:xfrm>
            <a:prstGeom prst="rect">
              <a:avLst/>
            </a:prstGeom>
          </p:spPr>
        </p:pic>
        <p:sp>
          <p:nvSpPr>
            <p:cNvPr id="2" name="Ellipse 1">
              <a:extLst>
                <a:ext uri="{FF2B5EF4-FFF2-40B4-BE49-F238E27FC236}">
                  <a16:creationId xmlns:a16="http://schemas.microsoft.com/office/drawing/2014/main" id="{3B2589FF-2C11-4B41-9CD9-7046F6865A98}"/>
                </a:ext>
              </a:extLst>
            </p:cNvPr>
            <p:cNvSpPr/>
            <p:nvPr/>
          </p:nvSpPr>
          <p:spPr>
            <a:xfrm>
              <a:off x="3317487" y="2933824"/>
              <a:ext cx="720000" cy="720000"/>
            </a:xfrm>
            <a:prstGeom prst="ellipse">
              <a:avLst/>
            </a:prstGeom>
            <a:noFill/>
            <a:ln w="28575">
              <a:solidFill>
                <a:srgbClr val="1269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24599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385C63F9-A5D7-4D59-86DE-F28674A8A658}"/>
              </a:ext>
            </a:extLst>
          </p:cNvPr>
          <p:cNvSpPr>
            <a:spLocks noGrp="1"/>
          </p:cNvSpPr>
          <p:nvPr>
            <p:ph idx="1"/>
          </p:nvPr>
        </p:nvSpPr>
        <p:spPr>
          <a:xfrm>
            <a:off x="762000" y="2905160"/>
            <a:ext cx="2528844" cy="1080000"/>
          </a:xfrm>
        </p:spPr>
        <p:txBody>
          <a:bodyPr numCol="1" anchor="ctr"/>
          <a:lstStyle/>
          <a:p>
            <a:pPr marL="0" indent="0">
              <a:buNone/>
            </a:pPr>
            <a:r>
              <a:rPr lang="en-US" sz="2000" spc="-20" dirty="0"/>
              <a:t>Phase 1:</a:t>
            </a:r>
          </a:p>
          <a:p>
            <a:pPr marL="0" indent="0">
              <a:buNone/>
            </a:pPr>
            <a:r>
              <a:rPr lang="en-US" sz="2000" spc="-20" dirty="0"/>
              <a:t>Offline ground-truth </a:t>
            </a:r>
          </a:p>
          <a:p>
            <a:pPr marL="0" indent="0">
              <a:buNone/>
            </a:pPr>
            <a:r>
              <a:rPr lang="en-US" sz="2000" spc="-20" dirty="0"/>
              <a:t>data generation</a:t>
            </a:r>
          </a:p>
        </p:txBody>
      </p:sp>
      <p:sp>
        <p:nvSpPr>
          <p:cNvPr id="3" name="Datumsplatzhalter 2"/>
          <p:cNvSpPr>
            <a:spLocks noGrp="1"/>
          </p:cNvSpPr>
          <p:nvPr>
            <p:ph type="dt" sz="half" idx="10"/>
          </p:nvPr>
        </p:nvSpPr>
        <p:spPr/>
        <p:txBody>
          <a:bodyPr/>
          <a:lstStyle/>
          <a:p>
            <a:r>
              <a:rPr lang="en-US" dirty="0"/>
              <a:t>10.07.2019</a:t>
            </a:r>
            <a:endParaRPr lang="de-DE" dirty="0"/>
          </a:p>
        </p:txBody>
      </p:sp>
      <p:sp>
        <p:nvSpPr>
          <p:cNvPr id="4" name="Fußzeilenplatzhalter 3"/>
          <p:cNvSpPr>
            <a:spLocks noGrp="1"/>
          </p:cNvSpPr>
          <p:nvPr>
            <p:ph type="ftr" sz="quarter" idx="11"/>
          </p:nvPr>
        </p:nvSpPr>
        <p:spPr/>
        <p:txBody>
          <a:bodyPr/>
          <a:lstStyle/>
          <a:p>
            <a:r>
              <a:rPr lang="de-DE" dirty="0"/>
              <a:t>Felix Graule</a:t>
            </a:r>
          </a:p>
        </p:txBody>
      </p:sp>
      <p:sp>
        <p:nvSpPr>
          <p:cNvPr id="5" name="Foliennummernplatzhalter 4"/>
          <p:cNvSpPr>
            <a:spLocks noGrp="1"/>
          </p:cNvSpPr>
          <p:nvPr>
            <p:ph type="sldNum" sz="quarter" idx="12"/>
          </p:nvPr>
        </p:nvSpPr>
        <p:spPr/>
        <p:txBody>
          <a:bodyPr/>
          <a:lstStyle/>
          <a:p>
            <a:fld id="{6C6AE60A-B69C-4790-82F7-3882EDF23186}" type="slidenum">
              <a:rPr lang="de-DE" smtClean="0"/>
              <a:pPr/>
              <a:t>9</a:t>
            </a:fld>
            <a:endParaRPr lang="de-DE" dirty="0"/>
          </a:p>
        </p:txBody>
      </p:sp>
      <p:sp>
        <p:nvSpPr>
          <p:cNvPr id="6" name="Titel 5"/>
          <p:cNvSpPr>
            <a:spLocks noGrp="1"/>
          </p:cNvSpPr>
          <p:nvPr>
            <p:ph type="title"/>
          </p:nvPr>
        </p:nvSpPr>
        <p:spPr/>
        <p:txBody>
          <a:bodyPr/>
          <a:lstStyle/>
          <a:p>
            <a:r>
              <a:rPr lang="en-US" sz="1400" dirty="0">
                <a:solidFill>
                  <a:prstClr val="black"/>
                </a:solidFill>
              </a:rPr>
              <a:t>Introduction </a:t>
            </a:r>
            <a:br>
              <a:rPr lang="en-US" sz="1400" dirty="0">
                <a:solidFill>
                  <a:prstClr val="black"/>
                </a:solidFill>
              </a:rPr>
            </a:br>
            <a:r>
              <a:rPr lang="en-US" noProof="0" dirty="0"/>
              <a:t>Project Phases</a:t>
            </a:r>
          </a:p>
        </p:txBody>
      </p:sp>
      <p:sp>
        <p:nvSpPr>
          <p:cNvPr id="2" name="Pfeil: nach unten 1">
            <a:extLst>
              <a:ext uri="{FF2B5EF4-FFF2-40B4-BE49-F238E27FC236}">
                <a16:creationId xmlns:a16="http://schemas.microsoft.com/office/drawing/2014/main" id="{513B7DA9-DC31-4889-B771-A86250A870D0}"/>
              </a:ext>
            </a:extLst>
          </p:cNvPr>
          <p:cNvSpPr/>
          <p:nvPr/>
        </p:nvSpPr>
        <p:spPr>
          <a:xfrm rot="16200000">
            <a:off x="4085046" y="2626649"/>
            <a:ext cx="923925" cy="1612085"/>
          </a:xfrm>
          <a:prstGeom prst="down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feld 7">
            <a:extLst>
              <a:ext uri="{FF2B5EF4-FFF2-40B4-BE49-F238E27FC236}">
                <a16:creationId xmlns:a16="http://schemas.microsoft.com/office/drawing/2014/main" id="{5BB4D64B-5650-4539-9D12-C3B4BD4B88FD}"/>
              </a:ext>
            </a:extLst>
          </p:cNvPr>
          <p:cNvSpPr txBox="1"/>
          <p:nvPr/>
        </p:nvSpPr>
        <p:spPr>
          <a:xfrm>
            <a:off x="3505201" y="3244334"/>
            <a:ext cx="1847850" cy="369332"/>
          </a:xfrm>
          <a:prstGeom prst="rect">
            <a:avLst/>
          </a:prstGeom>
          <a:noFill/>
        </p:spPr>
        <p:txBody>
          <a:bodyPr wrap="square" rtlCol="0">
            <a:spAutoFit/>
          </a:bodyPr>
          <a:lstStyle/>
          <a:p>
            <a:pPr algn="ctr"/>
            <a:r>
              <a:rPr lang="de-CH" dirty="0"/>
              <a:t>Training</a:t>
            </a:r>
            <a:endParaRPr lang="en-US" dirty="0"/>
          </a:p>
        </p:txBody>
      </p:sp>
      <p:sp>
        <p:nvSpPr>
          <p:cNvPr id="9" name="Textfeld 8">
            <a:extLst>
              <a:ext uri="{FF2B5EF4-FFF2-40B4-BE49-F238E27FC236}">
                <a16:creationId xmlns:a16="http://schemas.microsoft.com/office/drawing/2014/main" id="{C7522E75-8971-4935-A2D8-9A592C16AEF2}"/>
              </a:ext>
            </a:extLst>
          </p:cNvPr>
          <p:cNvSpPr txBox="1"/>
          <p:nvPr/>
        </p:nvSpPr>
        <p:spPr>
          <a:xfrm>
            <a:off x="5853158" y="2908172"/>
            <a:ext cx="3108538" cy="1080000"/>
          </a:xfrm>
          <a:prstGeom prst="rect">
            <a:avLst/>
          </a:prstGeom>
        </p:spPr>
        <p:txBody>
          <a:bodyPr vert="horz" lIns="140400" tIns="0" rIns="144000" bIns="0" numCol="1" rtlCol="0" anchor="ctr">
            <a:noAutofit/>
          </a:bodyPr>
          <a:lstStyle>
            <a:lvl1pPr indent="0">
              <a:lnSpc>
                <a:spcPct val="100000"/>
              </a:lnSpc>
              <a:spcBef>
                <a:spcPts val="500"/>
              </a:spcBef>
              <a:buClr>
                <a:schemeClr val="tx2"/>
              </a:buClr>
              <a:buFont typeface="Wingdings" pitchFamily="2" charset="2"/>
              <a:buNone/>
              <a:defRPr sz="2000" spc="-20"/>
            </a:lvl1pPr>
            <a:lvl2pPr marL="627063" indent="-265113">
              <a:lnSpc>
                <a:spcPct val="100000"/>
              </a:lnSpc>
              <a:spcBef>
                <a:spcPts val="400"/>
              </a:spcBef>
              <a:buClr>
                <a:schemeClr val="tx2"/>
              </a:buClr>
              <a:buFont typeface="Wingdings" pitchFamily="2" charset="2"/>
              <a:buChar char="§"/>
              <a:defRPr sz="2000"/>
            </a:lvl2pPr>
            <a:lvl3pPr marL="893763" indent="-266700">
              <a:lnSpc>
                <a:spcPct val="100000"/>
              </a:lnSpc>
              <a:spcBef>
                <a:spcPts val="400"/>
              </a:spcBef>
              <a:buClr>
                <a:schemeClr val="tx2"/>
              </a:buClr>
              <a:buFont typeface="Wingdings" pitchFamily="2" charset="2"/>
              <a:buChar char="§"/>
            </a:lvl3pPr>
            <a:lvl4pPr marL="1077913" indent="-177800">
              <a:lnSpc>
                <a:spcPct val="100000"/>
              </a:lnSpc>
              <a:spcBef>
                <a:spcPts val="400"/>
              </a:spcBef>
              <a:buClr>
                <a:schemeClr val="tx2"/>
              </a:buClr>
              <a:buFont typeface="Wingdings" pitchFamily="2" charset="2"/>
              <a:buChar char="§"/>
              <a:defRPr sz="1600"/>
            </a:lvl4pPr>
            <a:lvl5pPr marL="1262063" indent="-184150">
              <a:lnSpc>
                <a:spcPct val="100000"/>
              </a:lnSpc>
              <a:spcBef>
                <a:spcPts val="400"/>
              </a:spcBef>
              <a:buClr>
                <a:schemeClr val="tx2"/>
              </a:buClr>
              <a:buFont typeface="Wingdings" pitchFamily="2" charset="2"/>
              <a:buChar char="§"/>
              <a:defRPr sz="14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dirty="0"/>
              <a:t>Phase 2:</a:t>
            </a:r>
          </a:p>
          <a:p>
            <a:r>
              <a:rPr lang="en-US" dirty="0"/>
              <a:t>DNN-based map building </a:t>
            </a:r>
          </a:p>
          <a:p>
            <a:r>
              <a:rPr lang="en-US" dirty="0"/>
              <a:t>in real-time and onboard</a:t>
            </a:r>
          </a:p>
        </p:txBody>
      </p:sp>
    </p:spTree>
    <p:extLst>
      <p:ext uri="{BB962C8B-B14F-4D97-AF65-F5344CB8AC3E}">
        <p14:creationId xmlns:p14="http://schemas.microsoft.com/office/powerpoint/2010/main" val="1635953575"/>
      </p:ext>
    </p:extLst>
  </p:cSld>
  <p:clrMapOvr>
    <a:masterClrMapping/>
  </p:clrMapOvr>
  <p:transition>
    <p:fade/>
  </p:transition>
</p:sld>
</file>

<file path=ppt/theme/theme1.xml><?xml version="1.0" encoding="utf-8"?>
<a:theme xmlns:a="http://schemas.openxmlformats.org/drawingml/2006/main" name="Folienmaster ETH Zuerich">
  <a:themeElements>
    <a:clrScheme name="ETH Zuerich - Fachwelt">
      <a:dk1>
        <a:sysClr val="windowText" lastClr="000000"/>
      </a:dk1>
      <a:lt1>
        <a:sysClr val="window" lastClr="FFFFFF"/>
      </a:lt1>
      <a:dk2>
        <a:srgbClr val="72791C"/>
      </a:dk2>
      <a:lt2>
        <a:srgbClr val="1269B0"/>
      </a:lt2>
      <a:accent1>
        <a:srgbClr val="91056A"/>
      </a:accent1>
      <a:accent2>
        <a:srgbClr val="6F6F64"/>
      </a:accent2>
      <a:accent3>
        <a:srgbClr val="A8322D"/>
      </a:accent3>
      <a:accent4>
        <a:srgbClr val="007A96"/>
      </a:accent4>
      <a:accent5>
        <a:srgbClr val="956013"/>
      </a:accent5>
      <a:accent6>
        <a:srgbClr val="FFFFFF"/>
      </a:accent6>
      <a:hlink>
        <a:srgbClr val="1269B0"/>
      </a:hlink>
      <a:folHlink>
        <a:srgbClr val="8CB63C"/>
      </a:folHlink>
    </a:clrScheme>
    <a:fontScheme name="ETH Zürich">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PowerPoint_Template</Template>
  <TotalTime>0</TotalTime>
  <Words>4617</Words>
  <Application>Microsoft Office PowerPoint</Application>
  <PresentationFormat>Bildschirmpräsentation (4:3)</PresentationFormat>
  <Paragraphs>1040</Paragraphs>
  <Slides>70</Slides>
  <Notes>69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70</vt:i4>
      </vt:variant>
    </vt:vector>
  </HeadingPairs>
  <TitlesOfParts>
    <vt:vector size="76" baseType="lpstr">
      <vt:lpstr>Arial</vt:lpstr>
      <vt:lpstr>Calibri</vt:lpstr>
      <vt:lpstr>Cambria</vt:lpstr>
      <vt:lpstr>Cambria Math</vt:lpstr>
      <vt:lpstr>Wingdings</vt:lpstr>
      <vt:lpstr>Folienmaster ETH Zuerich</vt:lpstr>
      <vt:lpstr>Towards Robust Cross-spectral Optical-Thermal SLAM onboard a fixed-wing UAV </vt:lpstr>
      <vt:lpstr>Introduction Motivation</vt:lpstr>
      <vt:lpstr>Introduction Challenges – Example 1</vt:lpstr>
      <vt:lpstr>Introduction  Challenges – Example 2</vt:lpstr>
      <vt:lpstr>Introduction Challenges – Example 3</vt:lpstr>
      <vt:lpstr>Introduction Challenges</vt:lpstr>
      <vt:lpstr>Introduction Starting Point</vt:lpstr>
      <vt:lpstr>Introduction Starting Point</vt:lpstr>
      <vt:lpstr>Introduction  Project Phases</vt:lpstr>
      <vt:lpstr>Introduction  Project Phases</vt:lpstr>
      <vt:lpstr>Phase 1 Related Work</vt:lpstr>
      <vt:lpstr>Phase 1 | Cross-spectral Image Alignment Ground-Truth Data Generation</vt:lpstr>
      <vt:lpstr>Phase 1 | Cross-spectral Image Alignment Keypoint Matching based on LGHD</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Cross-spectral Image Alignment Performance of LGHD compared to SURF</vt:lpstr>
      <vt:lpstr>Phase 1 | Pose Graph Optimization Ground-Truth Data Generation</vt:lpstr>
      <vt:lpstr>Phase 1 | Pose Graph Optimization Ground-Truth Data Generation</vt:lpstr>
      <vt:lpstr>Phase 1 | Pose Graph Optimization  Landmark Triangulation using SURF and LGHD</vt:lpstr>
      <vt:lpstr>Phase 1 | Pose Graph Optimization  Landmark Triangulation using SURF and LGHD</vt:lpstr>
      <vt:lpstr>Phase 1 | Pose Graph Optimization  Landmark Triangulation using SURF and LGHD</vt:lpstr>
      <vt:lpstr>Phase 1 | Pose Graph Optimization  Landmark Triangulation using SURF and LGHD</vt:lpstr>
      <vt:lpstr>Phase 1 Conclusion and Future Work</vt:lpstr>
      <vt:lpstr>Phase 1 Generated Ground-Truth and other Datasets</vt:lpstr>
      <vt:lpstr>Phase 1 Generated Ground-Truth and other Datasets</vt:lpstr>
      <vt:lpstr>Phase 1 Generated Ground-Truth and other Datasets</vt:lpstr>
      <vt:lpstr>Phase 1 Generated Ground-Truth and other Datasets</vt:lpstr>
      <vt:lpstr>  Project Phases</vt:lpstr>
      <vt:lpstr>Phase 2 Related Work</vt:lpstr>
      <vt:lpstr>Phase 2 | Related Work SuperPoint</vt:lpstr>
      <vt:lpstr>Phase 2 | SuperPoint Change Training for cross-spectral SuperPoint</vt:lpstr>
      <vt:lpstr>Phase 2 | SuperPoint Change Training for cross-spectral SuperPoint</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Experiments</vt:lpstr>
      <vt:lpstr>Phase 2 | SuperPoint  Conclusions and Future Work</vt:lpstr>
      <vt:lpstr>Phase 2 | SuperPoint  Conclusions and Future Work</vt:lpstr>
      <vt:lpstr> Any questions?</vt:lpstr>
      <vt:lpstr>Phase 1 | Related work RGB-T SLAM</vt:lpstr>
      <vt:lpstr>Phase 1 | Cross-spectral Image Alignment Keypoint Matching based on LGHD</vt:lpstr>
      <vt:lpstr>Phase 1 | Cross-spectral Image Alignment Keypoint Matching based on LGHD</vt:lpstr>
      <vt:lpstr>Phase 1 | Cross-spectral Image Alignment Keypoint Matching based on LGHD</vt:lpstr>
      <vt:lpstr>Phase 1 | Cross-spectral Image Alignment Performance of LGHD</vt:lpstr>
      <vt:lpstr>Phase 1 | Cross-spectral Image Alignment Performance of LGHD</vt:lpstr>
      <vt:lpstr>Phase 1 | Cross-spectral Image Alignment Keypoint Matching based on LGHD</vt:lpstr>
      <vt:lpstr>Phase 1 | Cross-spectral Image Alignment Keypoint Matching based on LGHD</vt:lpstr>
      <vt:lpstr>Phase 1 | Cross-spectral Image Alignment Sliding window matching based on MI</vt:lpstr>
      <vt:lpstr>Phase 1 | Cross-spectral Image Alignment Sliding window matching based on MI</vt:lpstr>
      <vt:lpstr>Phase 1 | Cross-spectral Image Alignment Optical vs NIR</vt:lpstr>
      <vt:lpstr>Phase 1 | Cross-spectral Image Alignment Optical vs LWIR</vt:lpstr>
      <vt:lpstr>Phase 1 | Pose Graph Optimization  Pix4Dmapper</vt:lpstr>
      <vt:lpstr>Phase 1 Generated Ground-Truth and other Datasets</vt:lpstr>
      <vt:lpstr>Phase 2 Neural Networks for Cross-Spectral Matching</vt:lpstr>
      <vt:lpstr>Phase 2 | SuperPoint Experiments</vt:lpstr>
      <vt:lpstr>Phase 2 | SuperPoint Experiments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Localization and Mapping with a RGB-Thermal Camera Rig onboard of a fixed-wing UAV</dc:title>
  <dc:creator>opr0lr4cjh@student.ethz.ch</dc:creator>
  <cp:lastModifiedBy>opr0lr4cjh@student.ethz.ch</cp:lastModifiedBy>
  <cp:revision>223</cp:revision>
  <cp:lastPrinted>2013-06-08T11:22:51Z</cp:lastPrinted>
  <dcterms:created xsi:type="dcterms:W3CDTF">2019-04-30T21:03:11Z</dcterms:created>
  <dcterms:modified xsi:type="dcterms:W3CDTF">2019-07-24T19:49:01Z</dcterms:modified>
</cp:coreProperties>
</file>