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mpeg" ContentType="vide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5" r:id="rId5"/>
    <p:sldMasterId id="2147483777" r:id="rId6"/>
    <p:sldMasterId id="2147483789" r:id="rId7"/>
    <p:sldMasterId id="2147483801" r:id="rId8"/>
    <p:sldMasterId id="2147483813" r:id="rId9"/>
    <p:sldMasterId id="2147483825" r:id="rId10"/>
    <p:sldMasterId id="2147483837" r:id="rId11"/>
    <p:sldMasterId id="2147483849" r:id="rId12"/>
  </p:sldMasterIdLst>
  <p:notesMasterIdLst>
    <p:notesMasterId r:id="rId77"/>
  </p:notesMasterIdLst>
  <p:handoutMasterIdLst>
    <p:handoutMasterId r:id="rId78"/>
  </p:handoutMasterIdLst>
  <p:sldIdLst>
    <p:sldId id="268" r:id="rId13"/>
    <p:sldId id="287" r:id="rId14"/>
    <p:sldId id="344" r:id="rId15"/>
    <p:sldId id="343" r:id="rId16"/>
    <p:sldId id="289" r:id="rId17"/>
    <p:sldId id="276" r:id="rId18"/>
    <p:sldId id="356" r:id="rId19"/>
    <p:sldId id="282" r:id="rId20"/>
    <p:sldId id="290" r:id="rId21"/>
    <p:sldId id="292" r:id="rId22"/>
    <p:sldId id="293" r:id="rId23"/>
    <p:sldId id="354" r:id="rId24"/>
    <p:sldId id="296" r:id="rId25"/>
    <p:sldId id="295" r:id="rId26"/>
    <p:sldId id="297" r:id="rId27"/>
    <p:sldId id="298" r:id="rId28"/>
    <p:sldId id="294" r:id="rId29"/>
    <p:sldId id="301" r:id="rId30"/>
    <p:sldId id="302" r:id="rId31"/>
    <p:sldId id="303" r:id="rId32"/>
    <p:sldId id="304" r:id="rId33"/>
    <p:sldId id="305" r:id="rId34"/>
    <p:sldId id="345" r:id="rId35"/>
    <p:sldId id="307" r:id="rId36"/>
    <p:sldId id="299" r:id="rId37"/>
    <p:sldId id="312" r:id="rId38"/>
    <p:sldId id="316" r:id="rId39"/>
    <p:sldId id="300" r:id="rId40"/>
    <p:sldId id="317" r:id="rId41"/>
    <p:sldId id="319" r:id="rId42"/>
    <p:sldId id="320" r:id="rId43"/>
    <p:sldId id="346" r:id="rId44"/>
    <p:sldId id="326" r:id="rId45"/>
    <p:sldId id="327" r:id="rId46"/>
    <p:sldId id="348" r:id="rId47"/>
    <p:sldId id="330" r:id="rId48"/>
    <p:sldId id="331" r:id="rId49"/>
    <p:sldId id="350" r:id="rId50"/>
    <p:sldId id="334" r:id="rId51"/>
    <p:sldId id="335" r:id="rId52"/>
    <p:sldId id="336" r:id="rId53"/>
    <p:sldId id="339" r:id="rId54"/>
    <p:sldId id="340" r:id="rId55"/>
    <p:sldId id="341" r:id="rId56"/>
    <p:sldId id="342" r:id="rId57"/>
    <p:sldId id="357" r:id="rId58"/>
    <p:sldId id="321" r:id="rId59"/>
    <p:sldId id="322" r:id="rId60"/>
    <p:sldId id="323" r:id="rId61"/>
    <p:sldId id="355" r:id="rId62"/>
    <p:sldId id="271" r:id="rId63"/>
    <p:sldId id="308" r:id="rId64"/>
    <p:sldId id="313" r:id="rId65"/>
    <p:sldId id="324" r:id="rId66"/>
    <p:sldId id="328" r:id="rId67"/>
    <p:sldId id="332" r:id="rId68"/>
    <p:sldId id="325" r:id="rId69"/>
    <p:sldId id="347" r:id="rId70"/>
    <p:sldId id="329" r:id="rId71"/>
    <p:sldId id="349" r:id="rId72"/>
    <p:sldId id="333" r:id="rId73"/>
    <p:sldId id="351" r:id="rId74"/>
    <p:sldId id="358" r:id="rId75"/>
    <p:sldId id="359" r:id="rId76"/>
  </p:sldIdLst>
  <p:sldSz cx="12187238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>
          <p15:clr>
            <a:srgbClr val="A4A3A4"/>
          </p15:clr>
        </p15:guide>
        <p15:guide id="2" orient="horz" pos="1275">
          <p15:clr>
            <a:srgbClr val="A4A3A4"/>
          </p15:clr>
        </p15:guide>
        <p15:guide id="3" orient="horz" pos="3929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3045">
          <p15:clr>
            <a:srgbClr val="A4A3A4"/>
          </p15:clr>
        </p15:guide>
        <p15:guide id="6" orient="horz" pos="4269">
          <p15:clr>
            <a:srgbClr val="A4A3A4"/>
          </p15:clr>
        </p15:guide>
        <p15:guide id="7" orient="horz" pos="3997" userDrawn="1">
          <p15:clr>
            <a:srgbClr val="A4A3A4"/>
          </p15:clr>
        </p15:guide>
        <p15:guide id="8" pos="91">
          <p15:clr>
            <a:srgbClr val="A4A3A4"/>
          </p15:clr>
        </p15:guide>
        <p15:guide id="9" pos="7585">
          <p15:clr>
            <a:srgbClr val="A4A3A4"/>
          </p15:clr>
        </p15:guide>
        <p15:guide id="10" pos="3839">
          <p15:clr>
            <a:srgbClr val="A4A3A4"/>
          </p15:clr>
        </p15:guide>
        <p15:guide id="11" pos="204">
          <p15:clr>
            <a:srgbClr val="A4A3A4"/>
          </p15:clr>
        </p15:guide>
        <p15:guide id="12" pos="7472">
          <p15:clr>
            <a:srgbClr val="A4A3A4"/>
          </p15:clr>
        </p15:guide>
        <p15:guide id="13" orient="horz" pos="4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ix Graule" initials="FG" lastIdx="53" clrIdx="0">
    <p:extLst>
      <p:ext uri="{19B8F6BF-5375-455C-9EA6-DF929625EA0E}">
        <p15:presenceInfo xmlns:p15="http://schemas.microsoft.com/office/powerpoint/2012/main" userId="8d512d7ab53a5e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1F407A"/>
    <a:srgbClr val="B7524D"/>
    <a:srgbClr val="688BBD"/>
    <a:srgbClr val="DAE8FC"/>
    <a:srgbClr val="FF5050"/>
    <a:srgbClr val="007F00"/>
    <a:srgbClr val="E1E5ED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1" autoAdjust="0"/>
    <p:restoredTop sz="80870" autoAdjust="0"/>
  </p:normalViewPr>
  <p:slideViewPr>
    <p:cSldViewPr snapToObjects="1">
      <p:cViewPr varScale="1">
        <p:scale>
          <a:sx n="51" d="100"/>
          <a:sy n="51" d="100"/>
        </p:scale>
        <p:origin x="1353" y="66"/>
      </p:cViewPr>
      <p:guideLst>
        <p:guide orient="horz" pos="391"/>
        <p:guide orient="horz" pos="1275"/>
        <p:guide orient="horz" pos="3929"/>
        <p:guide orient="horz" pos="2160"/>
        <p:guide orient="horz" pos="3045"/>
        <p:guide orient="horz" pos="4269"/>
        <p:guide orient="horz" pos="3997"/>
        <p:guide pos="91"/>
        <p:guide pos="7585"/>
        <p:guide pos="3839"/>
        <p:guide pos="204"/>
        <p:guide pos="7472"/>
        <p:guide orient="horz" pos="4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43" d="100"/>
          <a:sy n="43" d="100"/>
        </p:scale>
        <p:origin x="2769" y="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9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9.xml"/><Relationship Id="rId82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A4791-6A6D-4A00-B4F5-DB0449F30E66}" type="datetime1">
              <a:rPr lang="de-CH" smtClean="0">
                <a:latin typeface="Arial" panose="020B0604020202020204" pitchFamily="34" charset="0"/>
              </a:rPr>
              <a:t>27.04.2020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48993-9816-0246-B1D2-4028350D98C2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02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7DDC1313-1B1B-4562-99FC-A6F90B8D6245}" type="datetime1">
              <a:rPr lang="de-CH" smtClean="0"/>
              <a:t>27.04.2020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A51C0C35-A9A2-4EFD-9BAF-1E52E29E03D1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43031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32440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89535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68855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98219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43740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04706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63175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00811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01761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5290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706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03993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71410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553069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40432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380881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4604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05557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420120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74382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71250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201262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30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958718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1055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32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177915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33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465654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34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466051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35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135771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36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037007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37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073991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38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856398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45079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915270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40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068527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41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133616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42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132323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43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025907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44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853057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45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488459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46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444218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47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191530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48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765114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49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7979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kern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DengXian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55344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50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795549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52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210811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53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31684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54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609134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55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297343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56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86020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57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15296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58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94483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59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419719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60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50301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51517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61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003858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62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1441129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63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79155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64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04125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30040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63658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69888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6661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11809981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25070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26886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0288269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5977274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8345709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07150518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7282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4935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2508653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287923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687079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68459606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9741533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18970784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5688739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258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10812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57159663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902917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928559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38438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80784549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4787039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35519715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2646352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6928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41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63800854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969200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D85B9952-C8D4-4C13-9F13-093087851B92}"/>
              </a:ext>
            </a:extLst>
          </p:cNvPr>
          <p:cNvSpPr/>
          <p:nvPr userDrawn="1"/>
        </p:nvSpPr>
        <p:spPr>
          <a:xfrm rot="16200000">
            <a:off x="11272838" y="-3061"/>
            <a:ext cx="914400" cy="914400"/>
          </a:xfrm>
          <a:prstGeom prst="triangle">
            <a:avLst>
              <a:gd name="adj" fmla="val 10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3535D5-18F1-439B-A4FB-5B9E8809979B}"/>
              </a:ext>
            </a:extLst>
          </p:cNvPr>
          <p:cNvSpPr txBox="1"/>
          <p:nvPr userDrawn="1"/>
        </p:nvSpPr>
        <p:spPr>
          <a:xfrm rot="2703017">
            <a:off x="11222121" y="158790"/>
            <a:ext cx="123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F407A"/>
                </a:solidFill>
              </a:rPr>
              <a:t>Confidential</a:t>
            </a:r>
          </a:p>
          <a:p>
            <a:pPr algn="ctr"/>
            <a:r>
              <a:rPr lang="en-US" sz="900" b="0" dirty="0">
                <a:solidFill>
                  <a:srgbClr val="1F407A"/>
                </a:solidFill>
              </a:rPr>
              <a:t>(under review)</a:t>
            </a:r>
          </a:p>
        </p:txBody>
      </p: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14206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1801933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8343045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6217833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9427755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5740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24177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1545528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729981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0791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2851137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7869484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413516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30382286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921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27120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1201938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875359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602382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0605164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15028168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95414164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53229146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4662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09004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9617826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14668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4925429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5480681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5221063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21300136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58747538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78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983617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491589136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806052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791819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9380379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05744646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4426806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7254576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71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59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Felix Graule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22026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dirty="0"/>
              <a:t>Supervision: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dirty="0"/>
              <a:t>Prof. Dr. M. Chli        Vision for Robotics Lab, ETH Zurich</a:t>
            </a:r>
          </a:p>
          <a:p>
            <a:r>
              <a:rPr lang="en-GB" sz="800" b="0" dirty="0"/>
              <a:t>Dr. S. Leutenegger   Smart Robotics Lab, Imperial College London</a:t>
            </a:r>
            <a:endParaRPr lang="en-GB" sz="800" b="0" baseline="0" dirty="0"/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E1FADD-F02B-476B-8A45-A8A698251B6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98" y="181404"/>
            <a:ext cx="1125727" cy="407591"/>
          </a:xfrm>
          <a:prstGeom prst="rect">
            <a:avLst/>
          </a:prstGeom>
        </p:spPr>
      </p:pic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1F1CECB6-3EC2-4F3D-89AD-A4841FECBB7C}"/>
              </a:ext>
            </a:extLst>
          </p:cNvPr>
          <p:cNvSpPr/>
          <p:nvPr userDrawn="1"/>
        </p:nvSpPr>
        <p:spPr>
          <a:xfrm rot="16200000">
            <a:off x="11272838" y="-3061"/>
            <a:ext cx="914400" cy="914400"/>
          </a:xfrm>
          <a:prstGeom prst="triangle">
            <a:avLst>
              <a:gd name="adj" fmla="val 10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0B99B9-3938-44DC-8ABF-CDADBEF0B0E0}"/>
              </a:ext>
            </a:extLst>
          </p:cNvPr>
          <p:cNvSpPr txBox="1"/>
          <p:nvPr userDrawn="1"/>
        </p:nvSpPr>
        <p:spPr>
          <a:xfrm rot="2703017">
            <a:off x="11222121" y="158790"/>
            <a:ext cx="123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F407A"/>
                </a:solidFill>
              </a:rPr>
              <a:t>Confidential</a:t>
            </a:r>
          </a:p>
          <a:p>
            <a:pPr algn="ctr"/>
            <a:r>
              <a:rPr lang="en-US" sz="900" b="0" dirty="0">
                <a:solidFill>
                  <a:srgbClr val="1F407A"/>
                </a:solidFill>
              </a:rPr>
              <a:t>(under review)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EA2071-7206-4B01-B0AE-E7C40316C3B1}"/>
              </a:ext>
            </a:extLst>
          </p:cNvPr>
          <p:cNvCxnSpPr>
            <a:cxnSpLocks/>
          </p:cNvCxnSpPr>
          <p:nvPr userDrawn="1"/>
        </p:nvCxnSpPr>
        <p:spPr>
          <a:xfrm>
            <a:off x="1234440" y="6501384"/>
            <a:ext cx="0" cy="228600"/>
          </a:xfrm>
          <a:prstGeom prst="line">
            <a:avLst/>
          </a:prstGeom>
          <a:ln w="6350" cap="sq">
            <a:solidFill>
              <a:schemeClr val="tx1">
                <a:lumMod val="95000"/>
                <a:lumOff val="5000"/>
              </a:schemeClr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  <p:sldLayoutId id="2147483650" r:id="rId5"/>
    <p:sldLayoutId id="2147483652" r:id="rId6"/>
    <p:sldLayoutId id="2147483655" r:id="rId7"/>
    <p:sldLayoutId id="2147483665" r:id="rId8"/>
    <p:sldLayoutId id="214748366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0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80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2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2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7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4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5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6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59.png"/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4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3.sv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4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sv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sv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svg"/><Relationship Id="rId4" Type="http://schemas.openxmlformats.org/officeDocument/2006/relationships/image" Target="../media/image96.svg"/><Relationship Id="rId9" Type="http://schemas.openxmlformats.org/officeDocument/2006/relationships/image" Target="../media/image101.png"/><Relationship Id="rId14" Type="http://schemas.openxmlformats.org/officeDocument/2006/relationships/image" Target="../media/image106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svg"/><Relationship Id="rId11" Type="http://schemas.openxmlformats.org/officeDocument/2006/relationships/image" Target="../media/image11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svg"/><Relationship Id="rId9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5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8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0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2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6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2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4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6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1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>
            <a:fillRect/>
          </a:stretch>
        </p:blipFill>
        <p:spPr/>
      </p:pic>
      <p:sp>
        <p:nvSpPr>
          <p:cNvPr id="19" name="Untertitel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dirty="0"/>
              <a:t>Master Thesis – Final Talk</a:t>
            </a:r>
          </a:p>
          <a:p>
            <a:endParaRPr lang="en-GB" dirty="0"/>
          </a:p>
          <a:p>
            <a:r>
              <a:rPr lang="en-GB" sz="1400" dirty="0"/>
              <a:t>Felix Graule</a:t>
            </a:r>
          </a:p>
          <a:p>
            <a:r>
              <a:rPr lang="en-GB" sz="1400" dirty="0"/>
              <a:t>Supervised by Prof. Dr. Margarita Chli &amp; Dr. Stefan Leutenegger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8" name="Titel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000" dirty="0"/>
              <a:t>Multimodal Feedback Control for Aerial Manipulation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90633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1A42BFD-3C94-42FE-87C8-92C273A8E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1" y="2024062"/>
            <a:ext cx="3657600" cy="4213228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MAV Pose</a:t>
            </a:r>
          </a:p>
          <a:p>
            <a:pPr marL="0" indent="0" algn="ctr">
              <a:buNone/>
            </a:pPr>
            <a:r>
              <a:rPr lang="en-US" sz="2400" dirty="0"/>
              <a:t>provided externally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MAV Position Drift Estimator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6CA923-3A16-4388-9DF3-3760AAAB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0353" y="2024061"/>
            <a:ext cx="3657600" cy="4213225"/>
          </a:xfrm>
        </p:spPr>
        <p:txBody>
          <a:bodyPr/>
          <a:lstStyle/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Whiteboard Orientation</a:t>
            </a:r>
          </a:p>
          <a:p>
            <a:pPr marL="0" indent="0" algn="ctr">
              <a:buNone/>
            </a:pPr>
            <a:r>
              <a:rPr lang="en-US" sz="2400" dirty="0"/>
              <a:t>sensitive to calibration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b="1" dirty="0"/>
              <a:t>Whiteboard Orientation Estimator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solidFill>
                  <a:prstClr val="black"/>
                </a:solidFill>
              </a:rPr>
              <a:t>Contribution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GB" sz="1800" dirty="0">
                <a:solidFill>
                  <a:prstClr val="black"/>
                </a:solidFill>
              </a:rPr>
              <a:t>: 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Multimodal Feedback for Aerial Writing</a:t>
            </a:r>
            <a:endParaRPr lang="en-GB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BE8B2A5-8F59-406F-8761-462B9F322536}"/>
              </a:ext>
            </a:extLst>
          </p:cNvPr>
          <p:cNvSpPr txBox="1">
            <a:spLocks/>
          </p:cNvSpPr>
          <p:nvPr/>
        </p:nvSpPr>
        <p:spPr>
          <a:xfrm>
            <a:off x="8205789" y="2024060"/>
            <a:ext cx="3657600" cy="4213225"/>
          </a:xfrm>
          <a:prstGeom prst="rect">
            <a:avLst/>
          </a:prstGeom>
        </p:spPr>
        <p:txBody>
          <a:bodyPr vert="horz" lIns="14040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Delta Arm Model</a:t>
            </a:r>
            <a:r>
              <a:rPr lang="en-US" sz="2400" dirty="0"/>
              <a:t> </a:t>
            </a:r>
          </a:p>
          <a:p>
            <a:pPr marL="0" indent="0" algn="ctr">
              <a:buNone/>
            </a:pPr>
            <a:r>
              <a:rPr lang="en-US" sz="2400" dirty="0"/>
              <a:t>not adaptive to offsets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b="1" dirty="0"/>
              <a:t>Relative End Effector Position Control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69D479-548C-4AB8-A02C-FE8B8A992983}"/>
              </a:ext>
            </a:extLst>
          </p:cNvPr>
          <p:cNvGrpSpPr/>
          <p:nvPr/>
        </p:nvGrpSpPr>
        <p:grpSpPr>
          <a:xfrm>
            <a:off x="1838144" y="2057400"/>
            <a:ext cx="640080" cy="640080"/>
            <a:chOff x="3350419" y="3733800"/>
            <a:chExt cx="640080" cy="6400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7D472E-84D9-48E7-92EF-08EB2B9E3671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324CAE-B76A-468D-9033-1F3C928E43E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/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E2F16A-CCA4-4F88-A355-147E98EC243B}"/>
              </a:ext>
            </a:extLst>
          </p:cNvPr>
          <p:cNvGrpSpPr/>
          <p:nvPr/>
        </p:nvGrpSpPr>
        <p:grpSpPr>
          <a:xfrm>
            <a:off x="5772785" y="2057400"/>
            <a:ext cx="640080" cy="640080"/>
            <a:chOff x="3350419" y="3733800"/>
            <a:chExt cx="640080" cy="64008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FCC0F0C-1659-455A-B2FE-43FAB08CDCDB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1DA5F4-E8BB-4E9D-9EE1-879E85C734A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/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E80E7-72FC-4051-957D-91261C32122B}"/>
              </a:ext>
            </a:extLst>
          </p:cNvPr>
          <p:cNvGrpSpPr/>
          <p:nvPr/>
        </p:nvGrpSpPr>
        <p:grpSpPr>
          <a:xfrm>
            <a:off x="9714549" y="2057400"/>
            <a:ext cx="640080" cy="640080"/>
            <a:chOff x="3350419" y="3733800"/>
            <a:chExt cx="640080" cy="64008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CCEBC11-8E53-42FA-89C3-3B6F135D4C78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031447-731F-4852-8D8E-53E1000061B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/>
                <a:t>3</a:t>
              </a: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43C9159-C07B-4FBF-99E9-28DA2ADFF3A5}"/>
              </a:ext>
            </a:extLst>
          </p:cNvPr>
          <p:cNvSpPr/>
          <p:nvPr/>
        </p:nvSpPr>
        <p:spPr>
          <a:xfrm rot="5400000">
            <a:off x="1885951" y="4125516"/>
            <a:ext cx="533400" cy="321468"/>
          </a:xfrm>
          <a:prstGeom prst="rightArrow">
            <a:avLst/>
          </a:prstGeom>
          <a:solidFill>
            <a:schemeClr val="bg2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C6DCFCA-8981-4B2E-99C4-71EE874BEE56}"/>
              </a:ext>
            </a:extLst>
          </p:cNvPr>
          <p:cNvSpPr/>
          <p:nvPr/>
        </p:nvSpPr>
        <p:spPr>
          <a:xfrm rot="5400000">
            <a:off x="5826125" y="4125516"/>
            <a:ext cx="533400" cy="321468"/>
          </a:xfrm>
          <a:prstGeom prst="rightArrow">
            <a:avLst/>
          </a:prstGeom>
          <a:solidFill>
            <a:schemeClr val="bg2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7DC27D4-911D-4087-AD49-4B84D8240B9C}"/>
              </a:ext>
            </a:extLst>
          </p:cNvPr>
          <p:cNvSpPr/>
          <p:nvPr/>
        </p:nvSpPr>
        <p:spPr>
          <a:xfrm rot="5400000">
            <a:off x="9767887" y="4125516"/>
            <a:ext cx="533400" cy="321468"/>
          </a:xfrm>
          <a:prstGeom prst="rightArrow">
            <a:avLst/>
          </a:prstGeom>
          <a:solidFill>
            <a:schemeClr val="bg2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D043E5-04AC-44A8-81E2-846F404F50C7}"/>
              </a:ext>
            </a:extLst>
          </p:cNvPr>
          <p:cNvCxnSpPr/>
          <p:nvPr/>
        </p:nvCxnSpPr>
        <p:spPr>
          <a:xfrm>
            <a:off x="3971927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8BA900-BD81-462F-A8C4-F79F3DF14EA8}"/>
              </a:ext>
            </a:extLst>
          </p:cNvPr>
          <p:cNvCxnSpPr/>
          <p:nvPr/>
        </p:nvCxnSpPr>
        <p:spPr>
          <a:xfrm>
            <a:off x="8227219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39217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3D092F47-D71F-4676-B68F-81631F2CC4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850" y="1920874"/>
                <a:ext cx="11656516" cy="440372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latin typeface="Arial" panose="020B0604020202020204" pitchFamily="34" charset="0"/>
                  </a:rPr>
                  <a:t>MAV body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groupCh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, Arm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groupCh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, End Effector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e>
                    </m:groupCh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</a:t>
                </a:r>
                <a:r>
                  <a:rPr lang="en-US" dirty="0">
                    <a:latin typeface="Arial" panose="020B0604020202020204" pitchFamily="34" charset="0"/>
                  </a:rPr>
                  <a:t>Camera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groupCh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World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e>
                    </m:groupCh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/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´</m:t>
                            </m:r>
                          </m:sub>
                        </m:sSub>
                      </m:e>
                    </m:groupCh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Touch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groupCh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/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´</m:t>
                            </m:r>
                          </m:sub>
                        </m:sSub>
                      </m:e>
                    </m:groupCh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3D092F47-D71F-4676-B68F-81631F2CC4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50" y="1920874"/>
                <a:ext cx="11656516" cy="4403726"/>
              </a:xfrm>
              <a:blipFill>
                <a:blip r:embed="rId3"/>
                <a:stretch>
                  <a:fillRect l="-366" t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Multimodal Feedback:</a:t>
            </a:r>
            <a:br>
              <a:rPr lang="en-GB" dirty="0"/>
            </a:br>
            <a:r>
              <a:rPr lang="en-US" dirty="0"/>
              <a:t>Coordinate Frames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D37D75-A46A-465F-9A43-307301BCC366}"/>
              </a:ext>
            </a:extLst>
          </p:cNvPr>
          <p:cNvSpPr txBox="1"/>
          <p:nvPr/>
        </p:nvSpPr>
        <p:spPr>
          <a:xfrm>
            <a:off x="3943984" y="5773579"/>
            <a:ext cx="4297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4: T</a:t>
            </a:r>
            <a:r>
              <a:rPr lang="en-US" sz="1000" dirty="0">
                <a:latin typeface="Arial" panose="020B0604020202020204" pitchFamily="34" charset="0"/>
              </a:rPr>
              <a:t>he different coordinate frames used in this presentation. </a:t>
            </a:r>
            <a:endParaRPr lang="en-US" sz="10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1147405-928D-4CDB-9C23-A050BF7FD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513" y="2514600"/>
            <a:ext cx="10628622" cy="336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4021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3D092F47-D71F-4676-B68F-81631F2CC4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850" y="1920874"/>
                <a:ext cx="11537950" cy="4403726"/>
              </a:xfrm>
            </p:spPr>
            <p:txBody>
              <a:bodyPr/>
              <a:lstStyle/>
              <a:p>
                <a:pPr marL="914400" indent="0">
                  <a:spcBef>
                    <a:spcPts val="1800"/>
                  </a:spcBef>
                  <a:buNone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𝐫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sPre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	Position of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with respect to Frame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e>
                    </m:groupChr>
                  </m:oMath>
                </a14:m>
                <a:endParaRPr lang="en-US" dirty="0"/>
              </a:p>
              <a:p>
                <a:pPr marL="9144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	Homogeneous Coordinate Transform from Frame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groupCh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e>
                    </m:groupChr>
                  </m:oMath>
                </a14:m>
                <a:endParaRPr lang="en-US" dirty="0"/>
              </a:p>
              <a:p>
                <a:pPr marL="9144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	Rotation Matrix from Frame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groupCh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e>
                    </m:groupChr>
                  </m:oMath>
                </a14:m>
                <a:endParaRPr lang="en-US" dirty="0"/>
              </a:p>
              <a:p>
                <a:pPr marL="914400" indent="0">
                  <a:buNone/>
                </a:pPr>
                <a:endParaRPr lang="en-US" dirty="0"/>
              </a:p>
              <a:p>
                <a:pPr marL="91440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</m:oMath>
                </a14:m>
                <a:r>
                  <a:rPr lang="en-US" dirty="0"/>
                  <a:t> 	Estimate of true value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b="1" dirty="0"/>
              </a:p>
              <a:p>
                <a:pPr marL="91440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</m:acc>
                  </m:oMath>
                </a14:m>
                <a:r>
                  <a:rPr lang="en-US" dirty="0"/>
                  <a:t> 	Measurement of true value </a:t>
                </a:r>
                <a:r>
                  <a:rPr lang="en-US" b="1" dirty="0">
                    <a:latin typeface="Cambria Math" panose="02040503050406030204" pitchFamily="18" charset="0"/>
                  </a:rPr>
                  <a:t>z</a:t>
                </a:r>
                <a:endParaRPr lang="en-US" b="1" dirty="0"/>
              </a:p>
            </p:txBody>
          </p:sp>
        </mc:Choice>
        <mc:Fallback xmlns="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3D092F47-D71F-4676-B68F-81631F2CC4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50" y="1920874"/>
                <a:ext cx="11537950" cy="4403726"/>
              </a:xfrm>
              <a:blipFill>
                <a:blip r:embed="rId3"/>
                <a:stretch>
                  <a:fillRect t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Multimodal Feedback:</a:t>
            </a:r>
            <a:br>
              <a:rPr lang="en-GB" dirty="0"/>
            </a:br>
            <a:r>
              <a:rPr lang="en-US" dirty="0"/>
              <a:t>Notation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30023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B3BDD5-D4BE-4E67-82ED-5768E41CC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2024064"/>
            <a:ext cx="6074569" cy="4210046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GB" dirty="0"/>
              <a:t>Simulator based on Gazebo and </a:t>
            </a:r>
            <a:r>
              <a:rPr lang="en-GB" dirty="0" err="1"/>
              <a:t>RotorS</a:t>
            </a:r>
            <a:endParaRPr lang="en-GB" dirty="0"/>
          </a:p>
          <a:p>
            <a:pPr>
              <a:spcBef>
                <a:spcPts val="1800"/>
              </a:spcBef>
            </a:pPr>
            <a:r>
              <a:rPr lang="en-GB" dirty="0"/>
              <a:t>Virtual </a:t>
            </a:r>
            <a:r>
              <a:rPr lang="en-GB" dirty="0" err="1"/>
              <a:t>Hexacopter</a:t>
            </a:r>
            <a:r>
              <a:rPr lang="en-GB" dirty="0"/>
              <a:t> MAV</a:t>
            </a:r>
          </a:p>
          <a:p>
            <a:pPr>
              <a:spcBef>
                <a:spcPts val="1800"/>
              </a:spcBef>
            </a:pPr>
            <a:r>
              <a:rPr lang="en-GB" dirty="0"/>
              <a:t>Accurate replica of Delta Arm with simulated servos and force sensor</a:t>
            </a:r>
          </a:p>
          <a:p>
            <a:pPr>
              <a:spcBef>
                <a:spcPts val="1800"/>
              </a:spcBef>
            </a:pPr>
            <a:r>
              <a:rPr lang="en-GB" dirty="0"/>
              <a:t>Virtual camera</a:t>
            </a:r>
          </a:p>
          <a:p>
            <a:pPr>
              <a:spcBef>
                <a:spcPts val="1800"/>
              </a:spcBef>
            </a:pPr>
            <a:r>
              <a:rPr lang="en-GB" dirty="0"/>
              <a:t>Simulate writing by moving line segments</a:t>
            </a:r>
          </a:p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Multimodal Feedback:</a:t>
            </a:r>
            <a:br>
              <a:rPr lang="en-GB" dirty="0"/>
            </a:br>
            <a:r>
              <a:rPr lang="en-US" dirty="0"/>
              <a:t>Simulation of Aerial Writing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D37D75-A46A-465F-9A43-307301BCC366}"/>
              </a:ext>
            </a:extLst>
          </p:cNvPr>
          <p:cNvSpPr txBox="1"/>
          <p:nvPr/>
        </p:nvSpPr>
        <p:spPr>
          <a:xfrm>
            <a:off x="6493966" y="544171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5: The aerial manipulation platform used in the ‘Aerial Writing’</a:t>
            </a:r>
          </a:p>
          <a:p>
            <a:pPr algn="ctr"/>
            <a:r>
              <a:rPr lang="en-US" sz="1000" dirty="0"/>
              <a:t>simulations with labels for its individual components.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ADC5A4C-821F-487B-AC98-A142C96C5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2716" y="1667330"/>
            <a:ext cx="5875422" cy="37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3732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Multimodal Feedback:</a:t>
            </a:r>
            <a:br>
              <a:rPr lang="en-GB" dirty="0"/>
            </a:br>
            <a:r>
              <a:rPr lang="en-US" dirty="0"/>
              <a:t>Simulation of Aerial Writing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D37D75-A46A-465F-9A43-307301BCC366}"/>
              </a:ext>
            </a:extLst>
          </p:cNvPr>
          <p:cNvSpPr txBox="1"/>
          <p:nvPr/>
        </p:nvSpPr>
        <p:spPr>
          <a:xfrm>
            <a:off x="3351213" y="5678199"/>
            <a:ext cx="548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6: </a:t>
            </a:r>
            <a:r>
              <a:rPr lang="en-US" sz="1000" dirty="0">
                <a:latin typeface="Arial" panose="020B0604020202020204" pitchFamily="34" charset="0"/>
              </a:rPr>
              <a:t>The MAV-arm system performing an ‘aerial-writing’ task in real-life.</a:t>
            </a:r>
            <a:endParaRPr lang="en-US" sz="1000" dirty="0"/>
          </a:p>
        </p:txBody>
      </p:sp>
      <p:pic>
        <p:nvPicPr>
          <p:cNvPr id="16" name="Content Placeholder 15" descr="A picture containing indoor, white&#10;&#10;Description automatically generated">
            <a:extLst>
              <a:ext uri="{FF2B5EF4-FFF2-40B4-BE49-F238E27FC236}">
                <a16:creationId xmlns:a16="http://schemas.microsoft.com/office/drawing/2014/main" id="{9E8FCAE5-B552-4E0D-84B1-99B6F60BB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8" y="1676400"/>
            <a:ext cx="11537950" cy="3863716"/>
          </a:xfrm>
        </p:spPr>
      </p:pic>
    </p:spTree>
    <p:extLst>
      <p:ext uri="{BB962C8B-B14F-4D97-AF65-F5344CB8AC3E}">
        <p14:creationId xmlns:p14="http://schemas.microsoft.com/office/powerpoint/2010/main" val="172241280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Multimodal Feedback:</a:t>
            </a:r>
            <a:br>
              <a:rPr lang="en-GB" dirty="0"/>
            </a:br>
            <a:r>
              <a:rPr lang="en-US" dirty="0"/>
              <a:t>Simulation of Aerial Writing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D37D75-A46A-465F-9A43-307301BCC366}"/>
              </a:ext>
            </a:extLst>
          </p:cNvPr>
          <p:cNvSpPr txBox="1"/>
          <p:nvPr/>
        </p:nvSpPr>
        <p:spPr>
          <a:xfrm>
            <a:off x="3351213" y="5678199"/>
            <a:ext cx="548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7: </a:t>
            </a:r>
            <a:r>
              <a:rPr lang="en-US" sz="1000" dirty="0">
                <a:latin typeface="Arial" panose="020B0604020202020204" pitchFamily="34" charset="0"/>
              </a:rPr>
              <a:t>The MAV-arm system performing an ‘aerial-writing’ task in simulation.</a:t>
            </a:r>
            <a:endParaRPr lang="en-US" sz="1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A1729C0-C0D7-41E0-B03E-3A9146569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676400"/>
            <a:ext cx="11537950" cy="3863716"/>
          </a:xfrm>
        </p:spPr>
      </p:pic>
    </p:spTree>
    <p:extLst>
      <p:ext uri="{BB962C8B-B14F-4D97-AF65-F5344CB8AC3E}">
        <p14:creationId xmlns:p14="http://schemas.microsoft.com/office/powerpoint/2010/main" val="47083825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1A42BFD-3C94-42FE-87C8-92C273A8E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1" y="2024062"/>
            <a:ext cx="3657600" cy="4213228"/>
          </a:xfrm>
          <a:noFill/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MAV Pose</a:t>
            </a:r>
          </a:p>
          <a:p>
            <a:pPr marL="0" indent="0" algn="ctr">
              <a:buNone/>
            </a:pPr>
            <a:r>
              <a:rPr lang="en-US" sz="2400" dirty="0"/>
              <a:t>provided externally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MAV Position Drift Estimator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6CA923-3A16-4388-9DF3-3760AAAB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0353" y="2024061"/>
            <a:ext cx="3657600" cy="4213225"/>
          </a:xfrm>
        </p:spPr>
        <p:txBody>
          <a:bodyPr/>
          <a:lstStyle/>
          <a:p>
            <a:pPr marL="0" indent="0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Whiteboard Orientation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sensitive to calibration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Whiteboard Orientation Estimator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solidFill>
                  <a:prstClr val="black"/>
                </a:solidFill>
              </a:rPr>
              <a:t>Contribution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GB" sz="1800" dirty="0">
                <a:solidFill>
                  <a:prstClr val="black"/>
                </a:solidFill>
              </a:rPr>
              <a:t>: 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Multimodal Feedback for Aerial Writing</a:t>
            </a:r>
            <a:endParaRPr lang="en-GB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BE8B2A5-8F59-406F-8761-462B9F322536}"/>
              </a:ext>
            </a:extLst>
          </p:cNvPr>
          <p:cNvSpPr txBox="1">
            <a:spLocks/>
          </p:cNvSpPr>
          <p:nvPr/>
        </p:nvSpPr>
        <p:spPr>
          <a:xfrm>
            <a:off x="8205789" y="2024060"/>
            <a:ext cx="3657600" cy="4213225"/>
          </a:xfrm>
          <a:prstGeom prst="rect">
            <a:avLst/>
          </a:prstGeom>
        </p:spPr>
        <p:txBody>
          <a:bodyPr vert="horz" lIns="14040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Delta Arm Model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not adaptive to offsets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Relative End Effector Position Control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69D479-548C-4AB8-A02C-FE8B8A992983}"/>
              </a:ext>
            </a:extLst>
          </p:cNvPr>
          <p:cNvGrpSpPr/>
          <p:nvPr/>
        </p:nvGrpSpPr>
        <p:grpSpPr>
          <a:xfrm>
            <a:off x="1838144" y="2057400"/>
            <a:ext cx="640080" cy="640080"/>
            <a:chOff x="3350419" y="3733800"/>
            <a:chExt cx="640080" cy="6400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7D472E-84D9-48E7-92EF-08EB2B9E3671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324CAE-B76A-468D-9033-1F3C928E43E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/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E2F16A-CCA4-4F88-A355-147E98EC243B}"/>
              </a:ext>
            </a:extLst>
          </p:cNvPr>
          <p:cNvGrpSpPr/>
          <p:nvPr/>
        </p:nvGrpSpPr>
        <p:grpSpPr>
          <a:xfrm>
            <a:off x="5772785" y="2057400"/>
            <a:ext cx="640080" cy="640080"/>
            <a:chOff x="3350419" y="3733800"/>
            <a:chExt cx="640080" cy="64008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FCC0F0C-1659-455A-B2FE-43FAB08CDCDB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1DA5F4-E8BB-4E9D-9EE1-879E85C734A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E80E7-72FC-4051-957D-91261C32122B}"/>
              </a:ext>
            </a:extLst>
          </p:cNvPr>
          <p:cNvGrpSpPr/>
          <p:nvPr/>
        </p:nvGrpSpPr>
        <p:grpSpPr>
          <a:xfrm>
            <a:off x="9714549" y="2057400"/>
            <a:ext cx="640080" cy="640080"/>
            <a:chOff x="3350419" y="3733800"/>
            <a:chExt cx="640080" cy="64008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CCEBC11-8E53-42FA-89C3-3B6F135D4C78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031447-731F-4852-8D8E-53E1000061B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>
                      <a:lumMod val="85000"/>
                    </a:schemeClr>
                  </a:solidFill>
                </a:rPr>
                <a:t>3</a:t>
              </a: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43C9159-C07B-4FBF-99E9-28DA2ADFF3A5}"/>
              </a:ext>
            </a:extLst>
          </p:cNvPr>
          <p:cNvSpPr/>
          <p:nvPr/>
        </p:nvSpPr>
        <p:spPr>
          <a:xfrm rot="5400000">
            <a:off x="1885951" y="4125516"/>
            <a:ext cx="533400" cy="321468"/>
          </a:xfrm>
          <a:prstGeom prst="rightArrow">
            <a:avLst/>
          </a:prstGeom>
          <a:solidFill>
            <a:schemeClr val="bg2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C6DCFCA-8981-4B2E-99C4-71EE874BEE56}"/>
              </a:ext>
            </a:extLst>
          </p:cNvPr>
          <p:cNvSpPr/>
          <p:nvPr/>
        </p:nvSpPr>
        <p:spPr>
          <a:xfrm rot="5400000">
            <a:off x="5826125" y="4125516"/>
            <a:ext cx="533400" cy="321468"/>
          </a:xfrm>
          <a:prstGeom prst="rightArrow">
            <a:avLst/>
          </a:prstGeom>
          <a:solidFill>
            <a:schemeClr val="bg2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7DC27D4-911D-4087-AD49-4B84D8240B9C}"/>
              </a:ext>
            </a:extLst>
          </p:cNvPr>
          <p:cNvSpPr/>
          <p:nvPr/>
        </p:nvSpPr>
        <p:spPr>
          <a:xfrm rot="5400000">
            <a:off x="9767887" y="4125516"/>
            <a:ext cx="533400" cy="321468"/>
          </a:xfrm>
          <a:prstGeom prst="rightArrow">
            <a:avLst/>
          </a:prstGeom>
          <a:solidFill>
            <a:schemeClr val="bg2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D043E5-04AC-44A8-81E2-846F404F50C7}"/>
              </a:ext>
            </a:extLst>
          </p:cNvPr>
          <p:cNvCxnSpPr/>
          <p:nvPr/>
        </p:nvCxnSpPr>
        <p:spPr>
          <a:xfrm>
            <a:off x="3971927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8BA900-BD81-462F-A8C4-F79F3DF14EA8}"/>
              </a:ext>
            </a:extLst>
          </p:cNvPr>
          <p:cNvCxnSpPr/>
          <p:nvPr/>
        </p:nvCxnSpPr>
        <p:spPr>
          <a:xfrm>
            <a:off x="8227219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9204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D7B3BDD5-D4BE-4E67-82ED-5768E41CC2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849" y="2024064"/>
                <a:ext cx="5992661" cy="4210046"/>
              </a:xfrm>
            </p:spPr>
            <p:txBody>
              <a:bodyPr/>
              <a:lstStyle/>
              <a:p>
                <a:pPr>
                  <a:spcBef>
                    <a:spcPts val="1800"/>
                  </a:spcBef>
                </a:pPr>
                <a:r>
                  <a:rPr lang="en-GB" dirty="0"/>
                  <a:t>Onboard SLAM system provides drifting position estimate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𝐫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sPre>
                  </m:oMath>
                </a14:m>
                <a:endParaRPr lang="en-GB" dirty="0"/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Simulate and model drift as reverting-mean random walk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Fuse visual and tactile feedback in EKF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Apply to MAV pose used by NMPC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D7B3BDD5-D4BE-4E67-82ED-5768E41CC2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49" y="2024064"/>
                <a:ext cx="5992661" cy="4210046"/>
              </a:xfrm>
              <a:blipFill>
                <a:blip r:embed="rId3"/>
                <a:stretch>
                  <a:fillRect l="-509" t="-2026" r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Multimodal Feedback: MAV Position Drift Estimator</a:t>
            </a:r>
            <a:br>
              <a:rPr lang="en-GB" dirty="0"/>
            </a:br>
            <a:r>
              <a:rPr lang="en-GB" dirty="0"/>
              <a:t>Key Idea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D37D75-A46A-465F-9A43-307301BCC366}"/>
                  </a:ext>
                </a:extLst>
              </p:cNvPr>
              <p:cNvSpPr txBox="1"/>
              <p:nvPr/>
            </p:nvSpPr>
            <p:spPr>
              <a:xfrm>
                <a:off x="7332686" y="5112601"/>
                <a:ext cx="44759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Fig. 8: Simulated drift on </a:t>
                </a:r>
                <a14:m>
                  <m:oMath xmlns:m="http://schemas.openxmlformats.org/officeDocument/2006/math"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000" dirty="0"/>
                  <a:t> axis using mean-reverting random walk.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D37D75-A46A-465F-9A43-307301BCC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686" y="5112601"/>
                <a:ext cx="4475933" cy="246221"/>
              </a:xfrm>
              <a:prstGeom prst="rect">
                <a:avLst/>
              </a:prstGeom>
              <a:blipFill>
                <a:blip r:embed="rId4"/>
                <a:stretch>
                  <a:fillRect t="-25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10">
            <a:extLst>
              <a:ext uri="{FF2B5EF4-FFF2-40B4-BE49-F238E27FC236}">
                <a16:creationId xmlns:a16="http://schemas.microsoft.com/office/drawing/2014/main" id="{A94309EF-36AF-4EBC-980B-060F5935F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98419" y="2355409"/>
            <a:ext cx="5992661" cy="271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67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D7B3BDD5-D4BE-4E67-82ED-5768E41CC2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849" y="2024064"/>
                <a:ext cx="11537950" cy="4210046"/>
              </a:xfrm>
            </p:spPr>
            <p:txBody>
              <a:bodyPr/>
              <a:lstStyle/>
              <a:p>
                <a:pPr>
                  <a:spcBef>
                    <a:spcPts val="1800"/>
                  </a:spcBef>
                </a:pPr>
                <a:r>
                  <a:rPr lang="en-GB" dirty="0"/>
                  <a:t>State vector: Per axis position drift estimate expressed in World frame</a:t>
                </a:r>
              </a:p>
              <a:p>
                <a:pPr marL="4119563" indent="0">
                  <a:spcBef>
                    <a:spcPts val="18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Estimate MAV pose in non-drifting World frame</a:t>
                </a:r>
              </a:p>
              <a:p>
                <a:pPr marL="4119563" indent="0">
                  <a:lnSpc>
                    <a:spcPct val="125000"/>
                  </a:lnSpc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𝑊𝐵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Pre>
                        <m:sPre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sPr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dirty="0"/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Prediction </a:t>
                </a:r>
              </a:p>
              <a:p>
                <a:pPr marL="4119563" indent="0"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  <m:sSubSup>
                        <m:sSub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 marL="4119563" indent="0"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D7B3BDD5-D4BE-4E67-82ED-5768E41CC2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49" y="2024064"/>
                <a:ext cx="11537950" cy="4210046"/>
              </a:xfrm>
              <a:blipFill>
                <a:blip r:embed="rId3"/>
                <a:stretch>
                  <a:fillRect l="-264" t="-2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Multimodal Feedback: MAV Position Drift Estimator</a:t>
            </a:r>
            <a:br>
              <a:rPr lang="en-GB" dirty="0"/>
            </a:br>
            <a:r>
              <a:rPr lang="en-GB" dirty="0"/>
              <a:t>Extended Kalman Filter Definition</a:t>
            </a:r>
          </a:p>
        </p:txBody>
      </p:sp>
    </p:spTree>
    <p:extLst>
      <p:ext uri="{BB962C8B-B14F-4D97-AF65-F5344CB8AC3E}">
        <p14:creationId xmlns:p14="http://schemas.microsoft.com/office/powerpoint/2010/main" val="272305089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B3BDD5-D4BE-4E67-82ED-5768E41CC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2024064"/>
            <a:ext cx="6684170" cy="4210046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GB" dirty="0"/>
              <a:t>Reference drawing on Whiteboard</a:t>
            </a:r>
            <a:br>
              <a:rPr lang="en-GB" dirty="0"/>
            </a:br>
            <a:r>
              <a:rPr lang="en-GB" i="1" dirty="0"/>
              <a:t>What should have been written so far?</a:t>
            </a:r>
          </a:p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Multimodal Feedback: MAV Position Drift Estimator</a:t>
            </a:r>
            <a:br>
              <a:rPr lang="en-GB" sz="1800" dirty="0"/>
            </a:br>
            <a:r>
              <a:rPr lang="en-GB" dirty="0"/>
              <a:t>Visual Measurement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A60A8F1-08ED-4951-8456-0DAFCC92B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019" y="2590800"/>
            <a:ext cx="4794616" cy="2405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A4CCC1-65F9-4893-9E95-C3992B238136}"/>
              </a:ext>
            </a:extLst>
          </p:cNvPr>
          <p:cNvSpPr txBox="1"/>
          <p:nvPr/>
        </p:nvSpPr>
        <p:spPr>
          <a:xfrm>
            <a:off x="6662127" y="5392579"/>
            <a:ext cx="548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9: Reference drawing on Whiteboard at current time.</a:t>
            </a:r>
          </a:p>
        </p:txBody>
      </p:sp>
    </p:spTree>
    <p:extLst>
      <p:ext uri="{BB962C8B-B14F-4D97-AF65-F5344CB8AC3E}">
        <p14:creationId xmlns:p14="http://schemas.microsoft.com/office/powerpoint/2010/main" val="308729727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Introduction:</a:t>
            </a:r>
            <a:br>
              <a:rPr lang="en-GB" dirty="0"/>
            </a:br>
            <a:r>
              <a:rPr lang="en-GB" dirty="0"/>
              <a:t>Aerial Manipulation Tasks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86687-3AC1-419E-9763-CE1A982A69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2788" r="8408" b="2937"/>
          <a:stretch/>
        </p:blipFill>
        <p:spPr>
          <a:xfrm>
            <a:off x="509614" y="2979798"/>
            <a:ext cx="3243208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23FB9C-4D2E-4A07-9154-77A01C3A286E}"/>
              </a:ext>
            </a:extLst>
          </p:cNvPr>
          <p:cNvSpPr txBox="1"/>
          <p:nvPr/>
        </p:nvSpPr>
        <p:spPr>
          <a:xfrm>
            <a:off x="645321" y="5350661"/>
            <a:ext cx="2971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F. Ruggiero et al., "A multilayer control for multirotor UAVs equipped with a servo robot arm," ICRA 2015</a:t>
            </a:r>
            <a:endParaRPr lang="en-GB" sz="9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4FF00D-6C5A-451B-B731-B331D53C8896}"/>
              </a:ext>
            </a:extLst>
          </p:cNvPr>
          <p:cNvSpPr txBox="1"/>
          <p:nvPr/>
        </p:nvSpPr>
        <p:spPr>
          <a:xfrm>
            <a:off x="1407319" y="229131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Grasping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1F18A7-58B3-4FD2-BB86-3C93F5893B3D}"/>
              </a:ext>
            </a:extLst>
          </p:cNvPr>
          <p:cNvCxnSpPr/>
          <p:nvPr/>
        </p:nvCxnSpPr>
        <p:spPr>
          <a:xfrm>
            <a:off x="3971927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A96033-CD18-416D-B9ED-DEB098F87CE4}"/>
              </a:ext>
            </a:extLst>
          </p:cNvPr>
          <p:cNvCxnSpPr/>
          <p:nvPr/>
        </p:nvCxnSpPr>
        <p:spPr>
          <a:xfrm>
            <a:off x="8227219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B0A716B-1DBE-4468-91FD-116B2B395172}"/>
              </a:ext>
            </a:extLst>
          </p:cNvPr>
          <p:cNvSpPr txBox="1"/>
          <p:nvPr/>
        </p:nvSpPr>
        <p:spPr>
          <a:xfrm>
            <a:off x="4499376" y="5340414"/>
            <a:ext cx="320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D.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Brescianini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et al., "Design, modeling and control of an omni-directional aerial vehicle," ICRA 2016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807C6-49A2-4FB4-8DFD-CAB32FB71F38}"/>
              </a:ext>
            </a:extLst>
          </p:cNvPr>
          <p:cNvSpPr txBox="1"/>
          <p:nvPr/>
        </p:nvSpPr>
        <p:spPr>
          <a:xfrm>
            <a:off x="5375673" y="229131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Fetching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36630CA-E955-4150-92CC-B3C454965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25" y="2979798"/>
            <a:ext cx="3132986" cy="228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B9F27B-F961-4A43-9659-3CD43C8705E9}"/>
              </a:ext>
            </a:extLst>
          </p:cNvPr>
          <p:cNvSpPr txBox="1"/>
          <p:nvPr/>
        </p:nvSpPr>
        <p:spPr>
          <a:xfrm>
            <a:off x="8619919" y="5340414"/>
            <a:ext cx="320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K. Bodie et al. “An Omnidirectional Aerial Manipulation Platform for Contact-Based Inspection.”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ArXiv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2019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9DC99A-B6F0-434F-9185-52EE08744701}"/>
              </a:ext>
            </a:extLst>
          </p:cNvPr>
          <p:cNvSpPr txBox="1"/>
          <p:nvPr/>
        </p:nvSpPr>
        <p:spPr>
          <a:xfrm>
            <a:off x="9496216" y="229131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Pushing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91830F-CD2B-4250-A55C-7178EC0AA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0845" y="2979798"/>
            <a:ext cx="298837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929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B3BDD5-D4BE-4E67-82ED-5768E41CC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2024064"/>
            <a:ext cx="6684170" cy="4210046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GB" dirty="0"/>
              <a:t>Reference drawing on Whiteboard</a:t>
            </a:r>
            <a:br>
              <a:rPr lang="en-GB" dirty="0"/>
            </a:br>
            <a:r>
              <a:rPr lang="en-GB" i="1" dirty="0"/>
              <a:t>What should have been written so far?</a:t>
            </a:r>
          </a:p>
          <a:p>
            <a:pPr>
              <a:spcBef>
                <a:spcPts val="1800"/>
              </a:spcBef>
            </a:pPr>
            <a:r>
              <a:rPr lang="en-GB" dirty="0"/>
              <a:t>Project into estimated camera and masked</a:t>
            </a:r>
            <a:br>
              <a:rPr lang="en-GB" dirty="0"/>
            </a:br>
            <a:r>
              <a:rPr lang="en-GB" i="1" dirty="0"/>
              <a:t>What should the camera be seeing now?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A4CCC1-65F9-4893-9E95-C3992B238136}"/>
              </a:ext>
            </a:extLst>
          </p:cNvPr>
          <p:cNvSpPr txBox="1"/>
          <p:nvPr/>
        </p:nvSpPr>
        <p:spPr>
          <a:xfrm>
            <a:off x="6632185" y="5613083"/>
            <a:ext cx="548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10: Reference drawing projected into virtual camera and masked out.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5C506AA-91D2-4988-A706-5962FFFDC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85" y="2100692"/>
            <a:ext cx="4572000" cy="3435764"/>
          </a:xfrm>
          <a:prstGeom prst="rect">
            <a:avLst/>
          </a:prstGeom>
        </p:spPr>
      </p:pic>
      <p:sp>
        <p:nvSpPr>
          <p:cNvPr id="14" name="Titel 9">
            <a:extLst>
              <a:ext uri="{FF2B5EF4-FFF2-40B4-BE49-F238E27FC236}">
                <a16:creationId xmlns:a16="http://schemas.microsoft.com/office/drawing/2014/main" id="{C1DE88B1-3089-4C9C-ABA7-EDF27EF2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0714"/>
            <a:ext cx="11537950" cy="972000"/>
          </a:xfrm>
        </p:spPr>
        <p:txBody>
          <a:bodyPr/>
          <a:lstStyle/>
          <a:p>
            <a:r>
              <a:rPr lang="en-GB" sz="1800" dirty="0"/>
              <a:t>Multimodal Feedback: MAV Position Drift Estimator</a:t>
            </a:r>
            <a:br>
              <a:rPr lang="en-GB" sz="1800" dirty="0"/>
            </a:br>
            <a:r>
              <a:rPr lang="en-GB" dirty="0"/>
              <a:t>Visual Measurement</a:t>
            </a:r>
          </a:p>
        </p:txBody>
      </p:sp>
    </p:spTree>
    <p:extLst>
      <p:ext uri="{BB962C8B-B14F-4D97-AF65-F5344CB8AC3E}">
        <p14:creationId xmlns:p14="http://schemas.microsoft.com/office/powerpoint/2010/main" val="217019660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B3BDD5-D4BE-4E67-82ED-5768E41CC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2024064"/>
            <a:ext cx="6684170" cy="4210046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GB" dirty="0"/>
              <a:t>Reference drawing on Whiteboard</a:t>
            </a:r>
            <a:br>
              <a:rPr lang="en-GB" dirty="0"/>
            </a:br>
            <a:r>
              <a:rPr lang="en-GB" i="1" dirty="0"/>
              <a:t>What should have been written so far?</a:t>
            </a:r>
          </a:p>
          <a:p>
            <a:pPr>
              <a:spcBef>
                <a:spcPts val="1800"/>
              </a:spcBef>
            </a:pPr>
            <a:r>
              <a:rPr lang="en-GB" dirty="0"/>
              <a:t>Project into estimated camera and masked</a:t>
            </a:r>
            <a:br>
              <a:rPr lang="en-GB" dirty="0"/>
            </a:br>
            <a:r>
              <a:rPr lang="en-GB" i="1" dirty="0"/>
              <a:t>What should the camera be seeing now?</a:t>
            </a:r>
          </a:p>
          <a:p>
            <a:pPr>
              <a:spcBef>
                <a:spcPts val="1800"/>
              </a:spcBef>
            </a:pPr>
            <a:r>
              <a:rPr lang="en-GB" dirty="0"/>
              <a:t>Current camera frame</a:t>
            </a:r>
            <a:br>
              <a:rPr lang="en-GB" dirty="0"/>
            </a:br>
            <a:r>
              <a:rPr lang="en-GB" i="1" dirty="0"/>
              <a:t>What is the camera actually seeing now?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A4CCC1-65F9-4893-9E95-C3992B238136}"/>
              </a:ext>
            </a:extLst>
          </p:cNvPr>
          <p:cNvSpPr txBox="1"/>
          <p:nvPr/>
        </p:nvSpPr>
        <p:spPr>
          <a:xfrm>
            <a:off x="6662127" y="5621179"/>
            <a:ext cx="548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11: Current frame perceived by the camera.</a:t>
            </a:r>
          </a:p>
        </p:txBody>
      </p:sp>
      <p:pic>
        <p:nvPicPr>
          <p:cNvPr id="6" name="Picture 5" descr="A close up of a tripod&#10;&#10;Description automatically generated">
            <a:extLst>
              <a:ext uri="{FF2B5EF4-FFF2-40B4-BE49-F238E27FC236}">
                <a16:creationId xmlns:a16="http://schemas.microsoft.com/office/drawing/2014/main" id="{37F7A0C1-2F25-4EA4-A6F1-C6AAE67EB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619" y="2186939"/>
            <a:ext cx="4297680" cy="3223261"/>
          </a:xfrm>
          <a:prstGeom prst="rect">
            <a:avLst/>
          </a:prstGeom>
        </p:spPr>
      </p:pic>
      <p:sp>
        <p:nvSpPr>
          <p:cNvPr id="13" name="Titel 9">
            <a:extLst>
              <a:ext uri="{FF2B5EF4-FFF2-40B4-BE49-F238E27FC236}">
                <a16:creationId xmlns:a16="http://schemas.microsoft.com/office/drawing/2014/main" id="{EB5EB929-E0EC-41E9-B81D-81501852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0714"/>
            <a:ext cx="11537950" cy="972000"/>
          </a:xfrm>
        </p:spPr>
        <p:txBody>
          <a:bodyPr/>
          <a:lstStyle/>
          <a:p>
            <a:r>
              <a:rPr lang="en-GB" sz="1800" dirty="0"/>
              <a:t>Multimodal Feedback: MAV Position Drift Estimator</a:t>
            </a:r>
            <a:br>
              <a:rPr lang="en-GB" sz="1800" dirty="0"/>
            </a:br>
            <a:r>
              <a:rPr lang="en-GB" dirty="0"/>
              <a:t>Visual Measurement</a:t>
            </a:r>
          </a:p>
        </p:txBody>
      </p:sp>
    </p:spTree>
    <p:extLst>
      <p:ext uri="{BB962C8B-B14F-4D97-AF65-F5344CB8AC3E}">
        <p14:creationId xmlns:p14="http://schemas.microsoft.com/office/powerpoint/2010/main" val="399538232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D7B3BDD5-D4BE-4E67-82ED-5768E41CC2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849" y="2024064"/>
                <a:ext cx="6836570" cy="4452936"/>
              </a:xfrm>
            </p:spPr>
            <p:txBody>
              <a:bodyPr/>
              <a:lstStyle/>
              <a:p>
                <a:pPr>
                  <a:spcBef>
                    <a:spcPts val="1800"/>
                  </a:spcBef>
                </a:pPr>
                <a:r>
                  <a:rPr lang="en-GB" dirty="0"/>
                  <a:t>Reference drawing on Whiteboard</a:t>
                </a:r>
                <a:br>
                  <a:rPr lang="en-GB" dirty="0"/>
                </a:br>
                <a:r>
                  <a:rPr lang="en-GB" i="1" dirty="0"/>
                  <a:t>What should have been written so far?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Project into estimated camera and masked</a:t>
                </a:r>
                <a:br>
                  <a:rPr lang="en-GB" dirty="0"/>
                </a:br>
                <a:r>
                  <a:rPr lang="en-GB" i="1" dirty="0"/>
                  <a:t>What should the camera be seeing now?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Current camera frame</a:t>
                </a:r>
                <a:br>
                  <a:rPr lang="en-GB" dirty="0"/>
                </a:br>
                <a:r>
                  <a:rPr lang="en-GB" i="1" dirty="0"/>
                  <a:t>What is the camera actually seeing now?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Compute mismatch using Template Matching</a:t>
                </a:r>
                <a:br>
                  <a:rPr lang="en-GB" dirty="0"/>
                </a:br>
                <a:r>
                  <a:rPr lang="en-GB" i="1" dirty="0"/>
                  <a:t>How far off is the camera?</a:t>
                </a:r>
              </a:p>
              <a:p>
                <a:pPr marL="0" indent="0">
                  <a:lnSpc>
                    <a:spcPct val="125000"/>
                  </a:lnSpc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</m:e>
                            </m:mr>
                            <m:m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D7B3BDD5-D4BE-4E67-82ED-5768E41CC2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49" y="2024064"/>
                <a:ext cx="6836570" cy="4452936"/>
              </a:xfrm>
              <a:blipFill>
                <a:blip r:embed="rId3"/>
                <a:stretch>
                  <a:fillRect l="-446" t="-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14" name="Titel 9">
            <a:extLst>
              <a:ext uri="{FF2B5EF4-FFF2-40B4-BE49-F238E27FC236}">
                <a16:creationId xmlns:a16="http://schemas.microsoft.com/office/drawing/2014/main" id="{02702980-F167-41E1-80C9-7194DA18B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0714"/>
            <a:ext cx="11537950" cy="972000"/>
          </a:xfrm>
        </p:spPr>
        <p:txBody>
          <a:bodyPr/>
          <a:lstStyle/>
          <a:p>
            <a:r>
              <a:rPr lang="en-GB" sz="1800" dirty="0"/>
              <a:t>Multimodal Feedback: MAV Position Drift Estimator</a:t>
            </a:r>
            <a:br>
              <a:rPr lang="en-GB" sz="1800" dirty="0"/>
            </a:br>
            <a:r>
              <a:rPr lang="en-GB" dirty="0"/>
              <a:t>Visual Measurement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3634AA-EB2F-4122-B8D8-FC21484C993F}"/>
              </a:ext>
            </a:extLst>
          </p:cNvPr>
          <p:cNvSpPr txBox="1"/>
          <p:nvPr/>
        </p:nvSpPr>
        <p:spPr>
          <a:xfrm>
            <a:off x="7385140" y="5670040"/>
            <a:ext cx="4164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12: Illustration of visual measurement in pixel space with</a:t>
            </a:r>
          </a:p>
          <a:p>
            <a:pPr algn="ctr"/>
            <a:r>
              <a:rPr lang="en-US" sz="1000" dirty="0"/>
              <a:t>camera frame overlaying rendered template image.</a:t>
            </a:r>
          </a:p>
        </p:txBody>
      </p:sp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42D36D1-EDAE-4375-9F25-7F3E5C8BC4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19" y="2133600"/>
            <a:ext cx="4308740" cy="3505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7556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9">
            <a:extLst>
              <a:ext uri="{FF2B5EF4-FFF2-40B4-BE49-F238E27FC236}">
                <a16:creationId xmlns:a16="http://schemas.microsoft.com/office/drawing/2014/main" id="{D9F0C0A7-2AF6-40C4-A5A1-FD7EEB83A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0714"/>
            <a:ext cx="11537950" cy="972000"/>
          </a:xfrm>
        </p:spPr>
        <p:txBody>
          <a:bodyPr/>
          <a:lstStyle/>
          <a:p>
            <a:r>
              <a:rPr lang="en-GB" sz="1800" dirty="0"/>
              <a:t>Multimodal Feedback: MAV Position Drift Estimator</a:t>
            </a:r>
            <a:br>
              <a:rPr lang="en-GB" sz="1800" dirty="0"/>
            </a:br>
            <a:r>
              <a:rPr lang="en-GB" dirty="0"/>
              <a:t>Visual Measurement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D0B767-382C-4E74-8067-3E487863988A}"/>
              </a:ext>
            </a:extLst>
          </p:cNvPr>
          <p:cNvSpPr/>
          <p:nvPr/>
        </p:nvSpPr>
        <p:spPr>
          <a:xfrm>
            <a:off x="1291188" y="2288735"/>
            <a:ext cx="9409281" cy="25499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85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0144EE-B1FC-421B-A840-B60454519644}"/>
                  </a:ext>
                </a:extLst>
              </p:cNvPr>
              <p:cNvSpPr txBox="1"/>
              <p:nvPr/>
            </p:nvSpPr>
            <p:spPr>
              <a:xfrm>
                <a:off x="4788875" y="1752600"/>
                <a:ext cx="99994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0144EE-B1FC-421B-A840-B60454519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875" y="1752600"/>
                <a:ext cx="999944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AFF28CF6-1913-42A6-99E0-2231BF89AECC}"/>
              </a:ext>
            </a:extLst>
          </p:cNvPr>
          <p:cNvSpPr/>
          <p:nvPr/>
        </p:nvSpPr>
        <p:spPr>
          <a:xfrm>
            <a:off x="5328471" y="2475527"/>
            <a:ext cx="155548" cy="155548"/>
          </a:xfrm>
          <a:prstGeom prst="ellipse">
            <a:avLst/>
          </a:prstGeom>
          <a:solidFill>
            <a:srgbClr val="688BB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85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F372A7-8AA4-4E43-8E18-763B85A31321}"/>
                  </a:ext>
                </a:extLst>
              </p:cNvPr>
              <p:cNvSpPr txBox="1"/>
              <p:nvPr/>
            </p:nvSpPr>
            <p:spPr>
              <a:xfrm>
                <a:off x="5788819" y="1752600"/>
                <a:ext cx="99994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F372A7-8AA4-4E43-8E18-763B85A31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819" y="1752600"/>
                <a:ext cx="99994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A44A3503-A4AF-4F63-BCC6-243DB5808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7750">
            <a:off x="3865507" y="4329106"/>
            <a:ext cx="1362498" cy="86849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39A6E9F-5B6C-4476-9FC0-660E15D39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507623">
            <a:off x="4145722" y="4468590"/>
            <a:ext cx="1101567" cy="717687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7EF52DC-5B29-42EA-9489-6864C8E8AC78}"/>
              </a:ext>
            </a:extLst>
          </p:cNvPr>
          <p:cNvCxnSpPr>
            <a:cxnSpLocks/>
          </p:cNvCxnSpPr>
          <p:nvPr/>
        </p:nvCxnSpPr>
        <p:spPr>
          <a:xfrm flipH="1">
            <a:off x="4867275" y="2709942"/>
            <a:ext cx="901775" cy="1346540"/>
          </a:xfrm>
          <a:prstGeom prst="straightConnector1">
            <a:avLst/>
          </a:prstGeom>
          <a:ln w="57150">
            <a:solidFill>
              <a:srgbClr val="B752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D088ECA-A899-41B3-AD5F-39D33460C221}"/>
                  </a:ext>
                </a:extLst>
              </p:cNvPr>
              <p:cNvSpPr/>
              <p:nvPr/>
            </p:nvSpPr>
            <p:spPr>
              <a:xfrm>
                <a:off x="3045619" y="4395672"/>
                <a:ext cx="1039358" cy="844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D088ECA-A899-41B3-AD5F-39D33460C2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619" y="4395672"/>
                <a:ext cx="1039358" cy="8443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Graphic 22">
            <a:extLst>
              <a:ext uri="{FF2B5EF4-FFF2-40B4-BE49-F238E27FC236}">
                <a16:creationId xmlns:a16="http://schemas.microsoft.com/office/drawing/2014/main" id="{75E8D621-B406-4622-B78F-D43F5F150F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3718158">
            <a:off x="1455275" y="2117080"/>
            <a:ext cx="962602" cy="1273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F65AF2C-12CF-4C8A-8411-CBD75F4C68F7}"/>
                  </a:ext>
                </a:extLst>
              </p:cNvPr>
              <p:cNvSpPr/>
              <p:nvPr/>
            </p:nvSpPr>
            <p:spPr>
              <a:xfrm>
                <a:off x="1483785" y="2594203"/>
                <a:ext cx="1179625" cy="841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F65AF2C-12CF-4C8A-8411-CBD75F4C68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785" y="2594203"/>
                <a:ext cx="1179625" cy="84144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4D72F23-D8E2-434B-8D72-940D199B05BE}"/>
              </a:ext>
            </a:extLst>
          </p:cNvPr>
          <p:cNvCxnSpPr>
            <a:cxnSpLocks/>
          </p:cNvCxnSpPr>
          <p:nvPr/>
        </p:nvCxnSpPr>
        <p:spPr>
          <a:xfrm flipV="1">
            <a:off x="4862513" y="2709942"/>
            <a:ext cx="485943" cy="1335802"/>
          </a:xfrm>
          <a:prstGeom prst="straightConnector1">
            <a:avLst/>
          </a:prstGeom>
          <a:ln w="57150">
            <a:solidFill>
              <a:srgbClr val="688B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30F0037-D34B-4809-A576-A382861DF8D7}"/>
              </a:ext>
            </a:extLst>
          </p:cNvPr>
          <p:cNvCxnSpPr>
            <a:cxnSpLocks/>
          </p:cNvCxnSpPr>
          <p:nvPr/>
        </p:nvCxnSpPr>
        <p:spPr>
          <a:xfrm flipV="1">
            <a:off x="5596880" y="2039118"/>
            <a:ext cx="344339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326476E-5BE4-4BFD-AE6B-C13F047CCF22}"/>
              </a:ext>
            </a:extLst>
          </p:cNvPr>
          <p:cNvGrpSpPr/>
          <p:nvPr/>
        </p:nvGrpSpPr>
        <p:grpSpPr>
          <a:xfrm>
            <a:off x="4579881" y="1143000"/>
            <a:ext cx="2504338" cy="789792"/>
            <a:chOff x="4301738" y="1187687"/>
            <a:chExt cx="2504338" cy="7897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D42CBE2-C0AA-4DC4-A6D6-308823043211}"/>
                </a:ext>
              </a:extLst>
            </p:cNvPr>
            <p:cNvGrpSpPr/>
            <p:nvPr/>
          </p:nvGrpSpPr>
          <p:grpSpPr>
            <a:xfrm>
              <a:off x="4301738" y="1187687"/>
              <a:ext cx="2504338" cy="581378"/>
              <a:chOff x="4631445" y="171160"/>
              <a:chExt cx="778319" cy="293779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E470B94-7CFD-4E23-A4CA-EA43276DB92C}"/>
                  </a:ext>
                </a:extLst>
              </p:cNvPr>
              <p:cNvSpPr/>
              <p:nvPr/>
            </p:nvSpPr>
            <p:spPr>
              <a:xfrm>
                <a:off x="4870309" y="248170"/>
                <a:ext cx="175247" cy="184331"/>
              </a:xfrm>
              <a:prstGeom prst="rect">
                <a:avLst/>
              </a:prstGeom>
              <a:solidFill>
                <a:srgbClr val="92D050">
                  <a:alpha val="30196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85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B1BD936F-556F-4DE0-A7BD-D62DB0765182}"/>
                      </a:ext>
                    </a:extLst>
                  </p:cNvPr>
                  <p:cNvSpPr/>
                  <p:nvPr/>
                </p:nvSpPr>
                <p:spPr>
                  <a:xfrm>
                    <a:off x="4631445" y="171160"/>
                    <a:ext cx="778319" cy="293779"/>
                  </a:xfrm>
                  <a:prstGeom prst="rect">
                    <a:avLst/>
                  </a:prstGeom>
                  <a:ln w="12700">
                    <a:solidFill>
                      <a:srgbClr val="1F407A"/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𝐶𝐵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𝑊𝐵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𝑊𝑇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B1BD936F-556F-4DE0-A7BD-D62DB076518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31445" y="171160"/>
                    <a:ext cx="778319" cy="29377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 w="12700">
                    <a:solidFill>
                      <a:srgbClr val="1F407A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6A02FC8-6B6D-4B8B-BAA5-3E8F80AA2341}"/>
                </a:ext>
              </a:extLst>
            </p:cNvPr>
            <p:cNvCxnSpPr>
              <a:cxnSpLocks/>
            </p:cNvCxnSpPr>
            <p:nvPr/>
          </p:nvCxnSpPr>
          <p:spPr>
            <a:xfrm>
              <a:off x="5553907" y="1776566"/>
              <a:ext cx="0" cy="200913"/>
            </a:xfrm>
            <a:prstGeom prst="straightConnector1">
              <a:avLst/>
            </a:prstGeom>
            <a:ln w="28575">
              <a:solidFill>
                <a:srgbClr val="1F40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802FF2D-36E8-43C9-ABC6-9F6704C55EEB}"/>
                  </a:ext>
                </a:extLst>
              </p:cNvPr>
              <p:cNvSpPr/>
              <p:nvPr/>
            </p:nvSpPr>
            <p:spPr>
              <a:xfrm>
                <a:off x="5149464" y="3239749"/>
                <a:ext cx="3258328" cy="876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</m:e>
                            </m:mr>
                            <m:m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</m:mr>
                          </m:m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Pre>
                            <m:sPre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sPre>
                        </m:den>
                      </m:f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𝐊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sPre>
                        <m:sPre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802FF2D-36E8-43C9-ABC6-9F6704C55E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464" y="3239749"/>
                <a:ext cx="3258328" cy="87690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8">
                <a:extLst>
                  <a:ext uri="{FF2B5EF4-FFF2-40B4-BE49-F238E27FC236}">
                    <a16:creationId xmlns:a16="http://schemas.microsoft.com/office/drawing/2014/main" id="{E535D26E-AB13-44AA-BE1E-9305BE1216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75123" y="4791871"/>
                <a:ext cx="3766895" cy="1511184"/>
              </a:xfrm>
              <a:prstGeom prst="rect">
                <a:avLst/>
              </a:prstGeom>
            </p:spPr>
            <p:txBody>
              <a:bodyPr vert="horz" lIns="140400" tIns="0" rIns="144000" bIns="0" rtlCol="0">
                <a:noAutofit/>
              </a:bodyPr>
              <a:lstStyle>
                <a:lvl1pPr marL="361950" indent="-3619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7063" indent="-265113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93763" indent="-2667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77913" indent="-1778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2063" indent="-18415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1800"/>
                  </a:spcBef>
                  <a:buFont typeface="Wingdings" pitchFamily="2" charset="2"/>
                  <a:buNone/>
                  <a:tabLst>
                    <a:tab pos="4114800" algn="l"/>
                  </a:tabLst>
                </a:pPr>
                <a:r>
                  <a:rPr lang="en-GB" dirty="0"/>
                  <a:t>Visual EKF innovation</a:t>
                </a:r>
              </a:p>
              <a:p>
                <a:pPr marL="0" indent="0">
                  <a:spcBef>
                    <a:spcPts val="1800"/>
                  </a:spcBef>
                  <a:buFont typeface="Wingdings" pitchFamily="2" charset="2"/>
                  <a:buNone/>
                  <a:tabLst>
                    <a:tab pos="4114800" algn="l"/>
                  </a:tabLst>
                </a:pPr>
                <a:r>
                  <a:rPr lang="en-GB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mr>
                        </m:m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6" name="Content Placeholder 8">
                <a:extLst>
                  <a:ext uri="{FF2B5EF4-FFF2-40B4-BE49-F238E27FC236}">
                    <a16:creationId xmlns:a16="http://schemas.microsoft.com/office/drawing/2014/main" id="{E535D26E-AB13-44AA-BE1E-9305BE121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123" y="4791871"/>
                <a:ext cx="3766895" cy="1511184"/>
              </a:xfrm>
              <a:prstGeom prst="rect">
                <a:avLst/>
              </a:prstGeom>
              <a:blipFill>
                <a:blip r:embed="rId14"/>
                <a:stretch>
                  <a:fillRect l="-1294" t="-5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id="{042BAB65-4B79-4272-8FA7-AE09DA860EAB}"/>
              </a:ext>
            </a:extLst>
          </p:cNvPr>
          <p:cNvSpPr/>
          <p:nvPr/>
        </p:nvSpPr>
        <p:spPr>
          <a:xfrm>
            <a:off x="5788819" y="2475527"/>
            <a:ext cx="155548" cy="155548"/>
          </a:xfrm>
          <a:prstGeom prst="ellipse">
            <a:avLst/>
          </a:prstGeom>
          <a:solidFill>
            <a:srgbClr val="B7524D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85"/>
          </a:p>
        </p:txBody>
      </p:sp>
    </p:spTree>
    <p:extLst>
      <p:ext uri="{BB962C8B-B14F-4D97-AF65-F5344CB8AC3E}">
        <p14:creationId xmlns:p14="http://schemas.microsoft.com/office/powerpoint/2010/main" val="2716426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  <p:bldP spid="31" grpId="0"/>
      <p:bldP spid="36" grpId="0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CC94241-8589-4370-82C4-5F1A58D7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0714"/>
            <a:ext cx="11537950" cy="972000"/>
          </a:xfrm>
        </p:spPr>
        <p:txBody>
          <a:bodyPr/>
          <a:lstStyle/>
          <a:p>
            <a:r>
              <a:rPr lang="en-GB" sz="1800" dirty="0"/>
              <a:t>Multimodal Feedback: MAV Position Drift Estimator</a:t>
            </a:r>
            <a:br>
              <a:rPr lang="en-GB" sz="1800" dirty="0"/>
            </a:br>
            <a:r>
              <a:rPr lang="en-GB" dirty="0"/>
              <a:t>Tactile Measurement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B9525-0AE0-44D5-93C7-EBD4F88EB2A8}"/>
              </a:ext>
            </a:extLst>
          </p:cNvPr>
          <p:cNvSpPr/>
          <p:nvPr/>
        </p:nvSpPr>
        <p:spPr>
          <a:xfrm>
            <a:off x="5761467" y="2543728"/>
            <a:ext cx="480583" cy="18123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C25126-F1C6-41AE-8D89-04FB9D133576}"/>
              </a:ext>
            </a:extLst>
          </p:cNvPr>
          <p:cNvSpPr/>
          <p:nvPr/>
        </p:nvSpPr>
        <p:spPr>
          <a:xfrm>
            <a:off x="1291188" y="2288735"/>
            <a:ext cx="9409281" cy="25499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85" dirty="0">
              <a:solidFill>
                <a:sysClr val="windowText" lastClr="000000"/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CC39676-43B0-4E90-A0E5-2A55FBDA2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718158">
            <a:off x="1455275" y="2117080"/>
            <a:ext cx="962602" cy="1273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FDEB84F-4152-48B1-BD5C-F5EF7391E441}"/>
                  </a:ext>
                </a:extLst>
              </p:cNvPr>
              <p:cNvSpPr/>
              <p:nvPr/>
            </p:nvSpPr>
            <p:spPr>
              <a:xfrm>
                <a:off x="1483785" y="2594203"/>
                <a:ext cx="1179625" cy="841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FDEB84F-4152-48B1-BD5C-F5EF7391E4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785" y="2594203"/>
                <a:ext cx="1179625" cy="8414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179508E8-D64D-41BC-9F41-F23E3D07F20E}"/>
              </a:ext>
            </a:extLst>
          </p:cNvPr>
          <p:cNvGrpSpPr/>
          <p:nvPr/>
        </p:nvGrpSpPr>
        <p:grpSpPr>
          <a:xfrm>
            <a:off x="4927779" y="3886199"/>
            <a:ext cx="2136098" cy="1967460"/>
            <a:chOff x="4927779" y="3886199"/>
            <a:chExt cx="2136098" cy="19674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9D3B46-137F-402A-9B69-B5E4EB58B54F}"/>
                </a:ext>
              </a:extLst>
            </p:cNvPr>
            <p:cNvSpPr/>
            <p:nvPr/>
          </p:nvSpPr>
          <p:spPr>
            <a:xfrm>
              <a:off x="4927779" y="3886199"/>
              <a:ext cx="2136098" cy="326037"/>
            </a:xfrm>
            <a:prstGeom prst="rect">
              <a:avLst/>
            </a:prstGeom>
            <a:solidFill>
              <a:srgbClr val="D0CECE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60C75A9-DD6A-4CD7-AEF7-998AAC9783EB}"/>
                </a:ext>
              </a:extLst>
            </p:cNvPr>
            <p:cNvSpPr/>
            <p:nvPr/>
          </p:nvSpPr>
          <p:spPr>
            <a:xfrm>
              <a:off x="5371781" y="4212237"/>
              <a:ext cx="1248094" cy="1641422"/>
            </a:xfrm>
            <a:prstGeom prst="rect">
              <a:avLst/>
            </a:prstGeom>
            <a:solidFill>
              <a:srgbClr val="D0CECE">
                <a:alpha val="6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" name="Picture 19" descr="A close up of a mans face&#10;&#10;Description automatically generated">
            <a:extLst>
              <a:ext uri="{FF2B5EF4-FFF2-40B4-BE49-F238E27FC236}">
                <a16:creationId xmlns:a16="http://schemas.microsoft.com/office/drawing/2014/main" id="{E876F38A-F110-4FCD-A5ED-EC827DDB7D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78274" y="4910524"/>
            <a:ext cx="1635108" cy="42427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87063C-4DBE-45FA-96DC-1D856E45F6DC}"/>
              </a:ext>
            </a:extLst>
          </p:cNvPr>
          <p:cNvSpPr/>
          <p:nvPr/>
        </p:nvSpPr>
        <p:spPr>
          <a:xfrm rot="19961104" flipV="1">
            <a:off x="7522813" y="3941578"/>
            <a:ext cx="247910" cy="3566160"/>
          </a:xfrm>
          <a:prstGeom prst="rect">
            <a:avLst/>
          </a:prstGeom>
          <a:solidFill>
            <a:srgbClr val="E1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2F2DCA-96B8-4E75-8909-F5FB646A5D1D}"/>
              </a:ext>
            </a:extLst>
          </p:cNvPr>
          <p:cNvSpPr txBox="1"/>
          <p:nvPr/>
        </p:nvSpPr>
        <p:spPr>
          <a:xfrm>
            <a:off x="4941843" y="5871040"/>
            <a:ext cx="2130168" cy="381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End Effector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D2E1C7-3DF4-4BD1-9820-5A0EDB9AC3BC}"/>
                  </a:ext>
                </a:extLst>
              </p:cNvPr>
              <p:cNvSpPr/>
              <p:nvPr/>
            </p:nvSpPr>
            <p:spPr>
              <a:xfrm>
                <a:off x="4946166" y="5957254"/>
                <a:ext cx="2299667" cy="4708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 </m:t>
                      </m:r>
                      <m:acc>
                        <m:accPr>
                          <m:chr m:val="̃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D2E1C7-3DF4-4BD1-9820-5A0EDB9AC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166" y="5957254"/>
                <a:ext cx="2299667" cy="470835"/>
              </a:xfrm>
              <a:prstGeom prst="rect">
                <a:avLst/>
              </a:prstGeom>
              <a:blipFill>
                <a:blip r:embed="rId8"/>
                <a:stretch>
                  <a:fillRect t="-119481" r="-23280" b="-19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FC4FCB06-E213-46C4-8517-F7D4259EA30E}"/>
              </a:ext>
            </a:extLst>
          </p:cNvPr>
          <p:cNvGrpSpPr/>
          <p:nvPr/>
        </p:nvGrpSpPr>
        <p:grpSpPr>
          <a:xfrm>
            <a:off x="6003540" y="3868305"/>
            <a:ext cx="1258745" cy="487684"/>
            <a:chOff x="5939058" y="4338206"/>
            <a:chExt cx="1258745" cy="487684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49E772B-3DA9-434E-AC0F-29EFB0C7B5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2344" y="4426954"/>
              <a:ext cx="5830" cy="36576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9CFF51A-0F87-4AA9-BAF3-2070D6B5595B}"/>
                    </a:ext>
                  </a:extLst>
                </p:cNvPr>
                <p:cNvSpPr/>
                <p:nvPr/>
              </p:nvSpPr>
              <p:spPr>
                <a:xfrm>
                  <a:off x="6795257" y="4338206"/>
                  <a:ext cx="4025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9CFF51A-0F87-4AA9-BAF3-2070D6B55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5257" y="4338206"/>
                  <a:ext cx="402546" cy="461665"/>
                </a:xfrm>
                <a:prstGeom prst="rect">
                  <a:avLst/>
                </a:prstGeom>
                <a:blipFill>
                  <a:blip r:embed="rId9"/>
                  <a:stretch>
                    <a:fillRect r="-378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98E4B5C-3B37-4059-A6DD-1F5EC4248942}"/>
                </a:ext>
              </a:extLst>
            </p:cNvPr>
            <p:cNvCxnSpPr>
              <a:cxnSpLocks/>
            </p:cNvCxnSpPr>
            <p:nvPr/>
          </p:nvCxnSpPr>
          <p:spPr>
            <a:xfrm>
              <a:off x="5939058" y="4354607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2C42E85-50D6-44C9-87E6-98A82524AF8A}"/>
                </a:ext>
              </a:extLst>
            </p:cNvPr>
            <p:cNvCxnSpPr/>
            <p:nvPr/>
          </p:nvCxnSpPr>
          <p:spPr>
            <a:xfrm>
              <a:off x="5952937" y="482589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0EE294F-D61B-4315-871B-1D0B96C674DE}"/>
              </a:ext>
            </a:extLst>
          </p:cNvPr>
          <p:cNvGrpSpPr/>
          <p:nvPr/>
        </p:nvGrpSpPr>
        <p:grpSpPr>
          <a:xfrm>
            <a:off x="5086348" y="2570258"/>
            <a:ext cx="900084" cy="1785731"/>
            <a:chOff x="5086348" y="2570258"/>
            <a:chExt cx="900084" cy="178573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B4C43C4-6F6C-4DF5-A5E1-10D511FFB3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1375" y="2616298"/>
              <a:ext cx="5930" cy="164592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3EAD821-04CD-431E-BD04-30C12C451BC2}"/>
                    </a:ext>
                  </a:extLst>
                </p:cNvPr>
                <p:cNvSpPr/>
                <p:nvPr/>
              </p:nvSpPr>
              <p:spPr>
                <a:xfrm>
                  <a:off x="5086348" y="3098497"/>
                  <a:ext cx="47583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3EAD821-04CD-431E-BD04-30C12C451B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6348" y="3098497"/>
                  <a:ext cx="475836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E3131E1-F455-4164-AB2B-6E656E092D97}"/>
                </a:ext>
              </a:extLst>
            </p:cNvPr>
            <p:cNvCxnSpPr/>
            <p:nvPr/>
          </p:nvCxnSpPr>
          <p:spPr>
            <a:xfrm>
              <a:off x="5529232" y="4355989"/>
              <a:ext cx="4572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8830AC4-5073-4FFD-9746-49F607D41625}"/>
                </a:ext>
              </a:extLst>
            </p:cNvPr>
            <p:cNvCxnSpPr/>
            <p:nvPr/>
          </p:nvCxnSpPr>
          <p:spPr>
            <a:xfrm>
              <a:off x="5527198" y="2570258"/>
              <a:ext cx="4572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ABC74A8-2B36-4034-9956-07E37BD49E8A}"/>
              </a:ext>
            </a:extLst>
          </p:cNvPr>
          <p:cNvGrpSpPr/>
          <p:nvPr/>
        </p:nvGrpSpPr>
        <p:grpSpPr>
          <a:xfrm>
            <a:off x="5988208" y="2570258"/>
            <a:ext cx="2059652" cy="1314449"/>
            <a:chOff x="5988208" y="2570258"/>
            <a:chExt cx="2059652" cy="1314449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CC57459-B623-4D3C-AB64-88513F3166E3}"/>
                </a:ext>
              </a:extLst>
            </p:cNvPr>
            <p:cNvCxnSpPr>
              <a:cxnSpLocks/>
            </p:cNvCxnSpPr>
            <p:nvPr/>
          </p:nvCxnSpPr>
          <p:spPr>
            <a:xfrm>
              <a:off x="6393333" y="2630275"/>
              <a:ext cx="0" cy="118872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7C549E-CC2E-4886-9A8D-32505AFF3E4F}"/>
                    </a:ext>
                  </a:extLst>
                </p:cNvPr>
                <p:cNvSpPr/>
                <p:nvPr/>
              </p:nvSpPr>
              <p:spPr>
                <a:xfrm>
                  <a:off x="6401832" y="3062495"/>
                  <a:ext cx="1646028" cy="4806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̃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7C549E-CC2E-4886-9A8D-32505AFF3E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1832" y="3062495"/>
                  <a:ext cx="1646028" cy="48064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1758A41-07E0-40D1-94A9-477D23908269}"/>
                </a:ext>
              </a:extLst>
            </p:cNvPr>
            <p:cNvCxnSpPr/>
            <p:nvPr/>
          </p:nvCxnSpPr>
          <p:spPr>
            <a:xfrm>
              <a:off x="5988208" y="2570258"/>
              <a:ext cx="4572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8A012E9-BC45-46B0-B585-4D47D0617552}"/>
                </a:ext>
              </a:extLst>
            </p:cNvPr>
            <p:cNvCxnSpPr/>
            <p:nvPr/>
          </p:nvCxnSpPr>
          <p:spPr>
            <a:xfrm>
              <a:off x="6003540" y="3884707"/>
              <a:ext cx="4572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CCCF4D-C1CD-40EA-A428-0438C136E283}"/>
              </a:ext>
            </a:extLst>
          </p:cNvPr>
          <p:cNvGrpSpPr/>
          <p:nvPr/>
        </p:nvGrpSpPr>
        <p:grpSpPr>
          <a:xfrm>
            <a:off x="3969657" y="1637261"/>
            <a:ext cx="4211931" cy="3161251"/>
            <a:chOff x="3969657" y="1637261"/>
            <a:chExt cx="4211931" cy="316125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2BDBB2E-F405-4160-A00C-3786490EDD4D}"/>
                </a:ext>
              </a:extLst>
            </p:cNvPr>
            <p:cNvGrpSpPr/>
            <p:nvPr/>
          </p:nvGrpSpPr>
          <p:grpSpPr>
            <a:xfrm>
              <a:off x="5330220" y="3608502"/>
              <a:ext cx="1352256" cy="1190010"/>
              <a:chOff x="5330220" y="3608502"/>
              <a:chExt cx="1352256" cy="1190010"/>
            </a:xfrm>
          </p:grpSpPr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501AAC0B-6CEB-4013-9986-378D06AE9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3726890">
                <a:off x="5189136" y="3749586"/>
                <a:ext cx="1190010" cy="90784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1824493B-CBC6-4E69-BEDF-8DEE07EF7968}"/>
                      </a:ext>
                    </a:extLst>
                  </p:cNvPr>
                  <p:cNvSpPr/>
                  <p:nvPr/>
                </p:nvSpPr>
                <p:spPr>
                  <a:xfrm>
                    <a:off x="6157022" y="3886527"/>
                    <a:ext cx="525454" cy="67499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groupChr>
                            <m:groupChrPr>
                              <m:chr m:val="→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ℱ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</m:e>
                          </m:groupCh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1824493B-CBC6-4E69-BEDF-8DEE07EF796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57022" y="3886527"/>
                    <a:ext cx="525454" cy="67499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F909255-1029-4244-9342-E884550D4A44}"/>
                    </a:ext>
                  </a:extLst>
                </p:cNvPr>
                <p:cNvSpPr/>
                <p:nvPr/>
              </p:nvSpPr>
              <p:spPr>
                <a:xfrm>
                  <a:off x="3969657" y="1637261"/>
                  <a:ext cx="4211931" cy="6309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5000"/>
                    </a:lnSpc>
                    <a:spcBef>
                      <a:spcPts val="1800"/>
                    </a:spcBef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>
                                    <a:latin typeface="Cambria Math" panose="02040503050406030204" pitchFamily="18" charset="0"/>
                                  </a:rPr>
                                  <m:t>𝐫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</m:e>
                        </m:sPr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acc>
                                    </m:e>
                                  </m:mr>
                                </m:m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F909255-1029-4244-9342-E884550D4A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9657" y="1637261"/>
                  <a:ext cx="4211931" cy="63094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19A0454-F4FD-4732-945F-D58F2E7DA713}"/>
                </a:ext>
              </a:extLst>
            </p:cNvPr>
            <p:cNvSpPr/>
            <p:nvPr/>
          </p:nvSpPr>
          <p:spPr>
            <a:xfrm>
              <a:off x="5918054" y="2480938"/>
              <a:ext cx="155548" cy="155548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85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20CF53A-4EBC-4103-A5D8-506B7EF42128}"/>
                  </a:ext>
                </a:extLst>
              </p:cNvPr>
              <p:cNvSpPr txBox="1"/>
              <p:nvPr/>
            </p:nvSpPr>
            <p:spPr>
              <a:xfrm>
                <a:off x="8035706" y="1733194"/>
                <a:ext cx="999944" cy="4403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20CF53A-4EBC-4103-A5D8-506B7EF42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706" y="1733194"/>
                <a:ext cx="999944" cy="4403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D6B9C16-D41A-4BF1-912A-F955A644F82E}"/>
              </a:ext>
            </a:extLst>
          </p:cNvPr>
          <p:cNvCxnSpPr>
            <a:cxnSpLocks/>
          </p:cNvCxnSpPr>
          <p:nvPr/>
        </p:nvCxnSpPr>
        <p:spPr>
          <a:xfrm flipV="1">
            <a:off x="7266017" y="1987904"/>
            <a:ext cx="822960" cy="66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9EFBD65-1D7D-4382-A362-553F48C873D5}"/>
              </a:ext>
            </a:extLst>
          </p:cNvPr>
          <p:cNvGrpSpPr/>
          <p:nvPr/>
        </p:nvGrpSpPr>
        <p:grpSpPr>
          <a:xfrm>
            <a:off x="6474619" y="1162695"/>
            <a:ext cx="2415149" cy="683266"/>
            <a:chOff x="7224845" y="1270247"/>
            <a:chExt cx="2415149" cy="68326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7E04BF8-9222-493A-9CBF-930E2DBF1936}"/>
                </a:ext>
              </a:extLst>
            </p:cNvPr>
            <p:cNvGrpSpPr/>
            <p:nvPr/>
          </p:nvGrpSpPr>
          <p:grpSpPr>
            <a:xfrm>
              <a:off x="7224845" y="1270247"/>
              <a:ext cx="2415149" cy="471540"/>
              <a:chOff x="4626853" y="181131"/>
              <a:chExt cx="750600" cy="23827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795EF49-1525-4C22-840D-E9091909A35F}"/>
                  </a:ext>
                </a:extLst>
              </p:cNvPr>
              <p:cNvSpPr/>
              <p:nvPr/>
            </p:nvSpPr>
            <p:spPr>
              <a:xfrm>
                <a:off x="4852548" y="203244"/>
                <a:ext cx="175247" cy="184331"/>
              </a:xfrm>
              <a:prstGeom prst="rect">
                <a:avLst/>
              </a:prstGeom>
              <a:solidFill>
                <a:srgbClr val="92D050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85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45B78A9E-908C-41F4-8C74-536D11BAA364}"/>
                      </a:ext>
                    </a:extLst>
                  </p:cNvPr>
                  <p:cNvSpPr/>
                  <p:nvPr/>
                </p:nvSpPr>
                <p:spPr>
                  <a:xfrm>
                    <a:off x="4626853" y="181131"/>
                    <a:ext cx="750600" cy="238276"/>
                  </a:xfrm>
                  <a:prstGeom prst="rect">
                    <a:avLst/>
                  </a:prstGeom>
                  <a:ln w="12700">
                    <a:solidFill>
                      <a:srgbClr val="1F407A"/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𝑊𝐵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𝐵𝐴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𝐴𝐸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45B78A9E-908C-41F4-8C74-536D11BAA3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26853" y="181131"/>
                    <a:ext cx="750600" cy="238276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t="-2532" b="-2532"/>
                    </a:stretch>
                  </a:blipFill>
                  <a:ln w="12700">
                    <a:solidFill>
                      <a:srgbClr val="1F407A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667B12B-4395-4E2F-AED2-D62B57CE28BE}"/>
                </a:ext>
              </a:extLst>
            </p:cNvPr>
            <p:cNvCxnSpPr>
              <a:cxnSpLocks/>
            </p:cNvCxnSpPr>
            <p:nvPr/>
          </p:nvCxnSpPr>
          <p:spPr>
            <a:xfrm>
              <a:off x="8422850" y="1752600"/>
              <a:ext cx="0" cy="200913"/>
            </a:xfrm>
            <a:prstGeom prst="straightConnector1">
              <a:avLst/>
            </a:prstGeom>
            <a:ln w="28575">
              <a:solidFill>
                <a:srgbClr val="1F40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911BB6-4A60-4C9D-AE4A-E30C2F0A32E1}"/>
                  </a:ext>
                </a:extLst>
              </p:cNvPr>
              <p:cNvSpPr/>
              <p:nvPr/>
            </p:nvSpPr>
            <p:spPr>
              <a:xfrm>
                <a:off x="8605447" y="3276600"/>
                <a:ext cx="3585520" cy="953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Contact Condition</a:t>
                </a:r>
              </a:p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>
                                <a:latin typeface="Cambria Math" panose="02040503050406030204" pitchFamily="18" charset="0"/>
                              </a:rPr>
                              <m:t>𝐫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limUpp>
                          <m:limUp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limUp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!</m:t>
                            </m:r>
                          </m:lim>
                        </m:limUp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sPre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Solve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911BB6-4A60-4C9D-AE4A-E30C2F0A32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447" y="3276600"/>
                <a:ext cx="3585520" cy="953851"/>
              </a:xfrm>
              <a:prstGeom prst="rect">
                <a:avLst/>
              </a:prstGeom>
              <a:blipFill>
                <a:blip r:embed="rId18"/>
                <a:stretch>
                  <a:fillRect l="-2721" t="-4487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7A26EC8C-3ADB-488F-9DEE-5CFC6C62610B}"/>
              </a:ext>
            </a:extLst>
          </p:cNvPr>
          <p:cNvSpPr/>
          <p:nvPr/>
        </p:nvSpPr>
        <p:spPr>
          <a:xfrm rot="1638896">
            <a:off x="4231705" y="3941579"/>
            <a:ext cx="247910" cy="3566160"/>
          </a:xfrm>
          <a:prstGeom prst="rect">
            <a:avLst/>
          </a:prstGeom>
          <a:solidFill>
            <a:srgbClr val="E1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8">
                <a:extLst>
                  <a:ext uri="{FF2B5EF4-FFF2-40B4-BE49-F238E27FC236}">
                    <a16:creationId xmlns:a16="http://schemas.microsoft.com/office/drawing/2014/main" id="{08970E14-EF22-4B2E-8095-820FEC2095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75123" y="4791871"/>
                <a:ext cx="3766895" cy="1511184"/>
              </a:xfrm>
              <a:prstGeom prst="rect">
                <a:avLst/>
              </a:prstGeom>
            </p:spPr>
            <p:txBody>
              <a:bodyPr vert="horz" lIns="140400" tIns="0" rIns="144000" bIns="0" rtlCol="0">
                <a:noAutofit/>
              </a:bodyPr>
              <a:lstStyle>
                <a:lvl1pPr marL="361950" indent="-3619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7063" indent="-265113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93763" indent="-2667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77913" indent="-1778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2063" indent="-18415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1800"/>
                  </a:spcBef>
                  <a:buFont typeface="Wingdings" pitchFamily="2" charset="2"/>
                  <a:buNone/>
                  <a:tabLst>
                    <a:tab pos="4114800" algn="l"/>
                  </a:tabLst>
                </a:pPr>
                <a:r>
                  <a:rPr lang="en-GB" dirty="0"/>
                  <a:t>Tactile EKF innovation</a:t>
                </a:r>
              </a:p>
              <a:p>
                <a:pPr marL="0" indent="0">
                  <a:spcBef>
                    <a:spcPts val="1800"/>
                  </a:spcBef>
                  <a:buNone/>
                  <a:tabLst>
                    <a:tab pos="4114800" algn="l"/>
                  </a:tabLst>
                </a:pPr>
                <a:r>
                  <a:rPr lang="en-GB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endParaRPr lang="en-US" dirty="0"/>
              </a:p>
              <a:p>
                <a:pPr marL="0" indent="0">
                  <a:spcBef>
                    <a:spcPts val="1800"/>
                  </a:spcBef>
                  <a:buFont typeface="Wingdings" pitchFamily="2" charset="2"/>
                  <a:buNone/>
                  <a:tabLst>
                    <a:tab pos="4114800" algn="l"/>
                  </a:tabLst>
                </a:pPr>
                <a:endParaRPr lang="en-GB" dirty="0"/>
              </a:p>
            </p:txBody>
          </p:sp>
        </mc:Choice>
        <mc:Fallback xmlns="">
          <p:sp>
            <p:nvSpPr>
              <p:cNvPr id="53" name="Content Placeholder 8">
                <a:extLst>
                  <a:ext uri="{FF2B5EF4-FFF2-40B4-BE49-F238E27FC236}">
                    <a16:creationId xmlns:a16="http://schemas.microsoft.com/office/drawing/2014/main" id="{08970E14-EF22-4B2E-8095-820FEC209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123" y="4791871"/>
                <a:ext cx="3766895" cy="1511184"/>
              </a:xfrm>
              <a:prstGeom prst="rect">
                <a:avLst/>
              </a:prstGeom>
              <a:blipFill>
                <a:blip r:embed="rId19"/>
                <a:stretch>
                  <a:fillRect l="-1294" t="-5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7717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5" grpId="0"/>
      <p:bldP spid="51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1A42BFD-3C94-42FE-87C8-92C273A8E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1" y="2024062"/>
            <a:ext cx="3657600" cy="4213228"/>
          </a:xfrm>
          <a:noFill/>
        </p:spPr>
        <p:txBody>
          <a:bodyPr/>
          <a:lstStyle/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MAV Pose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provided externally</a:t>
            </a:r>
          </a:p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MAV Position Drift Estimator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solidFill>
                  <a:prstClr val="black"/>
                </a:solidFill>
              </a:rPr>
              <a:t>Contribution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GB" sz="1800" dirty="0">
                <a:solidFill>
                  <a:prstClr val="black"/>
                </a:solidFill>
              </a:rPr>
              <a:t>: 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Multimodal Feedback for Aerial Writing</a:t>
            </a:r>
            <a:endParaRPr lang="en-GB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BE8B2A5-8F59-406F-8761-462B9F322536}"/>
              </a:ext>
            </a:extLst>
          </p:cNvPr>
          <p:cNvSpPr txBox="1">
            <a:spLocks/>
          </p:cNvSpPr>
          <p:nvPr/>
        </p:nvSpPr>
        <p:spPr>
          <a:xfrm>
            <a:off x="8205789" y="2024060"/>
            <a:ext cx="3657600" cy="4213225"/>
          </a:xfrm>
          <a:prstGeom prst="rect">
            <a:avLst/>
          </a:prstGeom>
        </p:spPr>
        <p:txBody>
          <a:bodyPr vert="horz" lIns="14040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Delta Arm Model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not adaptive to offsets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Relative End Effector Position Control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69D479-548C-4AB8-A02C-FE8B8A992983}"/>
              </a:ext>
            </a:extLst>
          </p:cNvPr>
          <p:cNvGrpSpPr/>
          <p:nvPr/>
        </p:nvGrpSpPr>
        <p:grpSpPr>
          <a:xfrm>
            <a:off x="1838144" y="2057400"/>
            <a:ext cx="640080" cy="640080"/>
            <a:chOff x="3350419" y="3733800"/>
            <a:chExt cx="640080" cy="6400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7D472E-84D9-48E7-92EF-08EB2B9E3671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324CAE-B76A-468D-9033-1F3C928E43E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E80E7-72FC-4051-957D-91261C32122B}"/>
              </a:ext>
            </a:extLst>
          </p:cNvPr>
          <p:cNvGrpSpPr/>
          <p:nvPr/>
        </p:nvGrpSpPr>
        <p:grpSpPr>
          <a:xfrm>
            <a:off x="9714549" y="2057400"/>
            <a:ext cx="640080" cy="640080"/>
            <a:chOff x="3350419" y="3733800"/>
            <a:chExt cx="640080" cy="64008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CCEBC11-8E53-42FA-89C3-3B6F135D4C78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031447-731F-4852-8D8E-53E1000061B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>
                      <a:lumMod val="85000"/>
                    </a:schemeClr>
                  </a:solidFill>
                </a:rPr>
                <a:t>3</a:t>
              </a: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43C9159-C07B-4FBF-99E9-28DA2ADFF3A5}"/>
              </a:ext>
            </a:extLst>
          </p:cNvPr>
          <p:cNvSpPr/>
          <p:nvPr/>
        </p:nvSpPr>
        <p:spPr>
          <a:xfrm rot="5400000">
            <a:off x="1885951" y="4125516"/>
            <a:ext cx="533400" cy="321468"/>
          </a:xfrm>
          <a:prstGeom prst="rightArrow">
            <a:avLst/>
          </a:prstGeom>
          <a:solidFill>
            <a:schemeClr val="bg2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7DC27D4-911D-4087-AD49-4B84D8240B9C}"/>
              </a:ext>
            </a:extLst>
          </p:cNvPr>
          <p:cNvSpPr/>
          <p:nvPr/>
        </p:nvSpPr>
        <p:spPr>
          <a:xfrm rot="5400000">
            <a:off x="9767887" y="4125516"/>
            <a:ext cx="533400" cy="321468"/>
          </a:xfrm>
          <a:prstGeom prst="rightArrow">
            <a:avLst/>
          </a:prstGeom>
          <a:solidFill>
            <a:schemeClr val="bg2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D043E5-04AC-44A8-81E2-846F404F50C7}"/>
              </a:ext>
            </a:extLst>
          </p:cNvPr>
          <p:cNvCxnSpPr/>
          <p:nvPr/>
        </p:nvCxnSpPr>
        <p:spPr>
          <a:xfrm>
            <a:off x="3971927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8BA900-BD81-462F-A8C4-F79F3DF14EA8}"/>
              </a:ext>
            </a:extLst>
          </p:cNvPr>
          <p:cNvCxnSpPr/>
          <p:nvPr/>
        </p:nvCxnSpPr>
        <p:spPr>
          <a:xfrm>
            <a:off x="8227219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903B88EC-3DC5-45D8-AA80-012F03C819C9}"/>
              </a:ext>
            </a:extLst>
          </p:cNvPr>
          <p:cNvSpPr txBox="1">
            <a:spLocks/>
          </p:cNvSpPr>
          <p:nvPr/>
        </p:nvSpPr>
        <p:spPr>
          <a:xfrm>
            <a:off x="4270353" y="2024061"/>
            <a:ext cx="3657600" cy="4213225"/>
          </a:xfrm>
          <a:prstGeom prst="rect">
            <a:avLst/>
          </a:prstGeom>
        </p:spPr>
        <p:txBody>
          <a:bodyPr vert="horz" lIns="14040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2400" b="1" dirty="0"/>
          </a:p>
          <a:p>
            <a:pPr marL="0" indent="0">
              <a:buFont typeface="Wingdings" pitchFamily="2" charset="2"/>
              <a:buNone/>
            </a:pPr>
            <a:endParaRPr lang="en-US" sz="2400" b="1" dirty="0"/>
          </a:p>
          <a:p>
            <a:pPr marL="0" indent="0">
              <a:buFont typeface="Wingdings" pitchFamily="2" charset="2"/>
              <a:buNone/>
            </a:pPr>
            <a:r>
              <a:rPr lang="en-US" sz="2400" b="1" dirty="0"/>
              <a:t>Whiteboard Orientation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2400" dirty="0"/>
              <a:t>sensitive to calibration</a:t>
            </a:r>
          </a:p>
          <a:p>
            <a:pPr marL="0" indent="0" algn="ctr">
              <a:buFont typeface="Wingdings" pitchFamily="2" charset="2"/>
              <a:buNone/>
            </a:pPr>
            <a:endParaRPr lang="en-US" sz="2400" dirty="0"/>
          </a:p>
          <a:p>
            <a:pPr marL="0" indent="0" algn="ctr">
              <a:buFont typeface="Wingdings" pitchFamily="2" charset="2"/>
              <a:buNone/>
            </a:pPr>
            <a:endParaRPr lang="en-US" sz="2400" dirty="0"/>
          </a:p>
          <a:p>
            <a:pPr marL="0" indent="0" algn="ctr">
              <a:buFont typeface="Wingdings" pitchFamily="2" charset="2"/>
              <a:buNone/>
            </a:pPr>
            <a:endParaRPr lang="en-US" sz="2400" dirty="0"/>
          </a:p>
          <a:p>
            <a:pPr marL="0" indent="0" algn="ctr">
              <a:buFont typeface="Wingdings" pitchFamily="2" charset="2"/>
              <a:buNone/>
            </a:pPr>
            <a:r>
              <a:rPr lang="en-US" sz="2400" b="1" dirty="0"/>
              <a:t>Whiteboard Orientation Estimator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20FF153-4E8D-431F-9B49-33A229D8B6B1}"/>
              </a:ext>
            </a:extLst>
          </p:cNvPr>
          <p:cNvGrpSpPr/>
          <p:nvPr/>
        </p:nvGrpSpPr>
        <p:grpSpPr>
          <a:xfrm>
            <a:off x="5772785" y="2057400"/>
            <a:ext cx="640080" cy="640080"/>
            <a:chOff x="3350419" y="3733800"/>
            <a:chExt cx="640080" cy="64008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A7EC5A2-59E2-48A7-9DC8-13672D646D14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276CEE6-F93B-4FC5-A25D-930965AC9A2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/>
                <a:t>2</a:t>
              </a:r>
            </a:p>
          </p:txBody>
        </p:sp>
      </p:grp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F7FE224B-ADF1-45A1-8B34-2E9C6F445753}"/>
              </a:ext>
            </a:extLst>
          </p:cNvPr>
          <p:cNvSpPr/>
          <p:nvPr/>
        </p:nvSpPr>
        <p:spPr>
          <a:xfrm rot="5400000">
            <a:off x="5826125" y="4125516"/>
            <a:ext cx="533400" cy="321468"/>
          </a:xfrm>
          <a:prstGeom prst="rightArrow">
            <a:avLst/>
          </a:prstGeom>
          <a:solidFill>
            <a:schemeClr val="bg2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94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Multimodal Feedback: Whiteboard Orientation Estimator</a:t>
            </a:r>
            <a:br>
              <a:rPr lang="en-GB" dirty="0"/>
            </a:br>
            <a:r>
              <a:rPr lang="en-GB" dirty="0"/>
              <a:t>Key Idea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E9A0A3B-BCCB-485A-98EE-E8DC4D9BDA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849" y="2024064"/>
                <a:ext cx="7108799" cy="4210046"/>
              </a:xfrm>
            </p:spPr>
            <p:txBody>
              <a:bodyPr/>
              <a:lstStyle/>
              <a:p>
                <a:pPr lvl="0">
                  <a:spcBef>
                    <a:spcPts val="1800"/>
                  </a:spcBef>
                  <a:buClr>
                    <a:srgbClr val="1F407A"/>
                  </a:buClr>
                </a:pPr>
                <a:r>
                  <a:rPr lang="en-GB" dirty="0">
                    <a:solidFill>
                      <a:prstClr val="black"/>
                    </a:solidFill>
                  </a:rPr>
                  <a:t>Assume poorly calibrated Touch frame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´</m:t>
                            </m:r>
                          </m:sub>
                        </m:sSub>
                      </m:e>
                    </m:groupChr>
                  </m:oMath>
                </a14:m>
                <a:endParaRPr lang="en-GB" dirty="0">
                  <a:solidFill>
                    <a:prstClr val="black"/>
                  </a:solidFill>
                </a:endParaRPr>
              </a:p>
              <a:p>
                <a:pPr lvl="0">
                  <a:spcBef>
                    <a:spcPts val="1800"/>
                  </a:spcBef>
                  <a:buClr>
                    <a:srgbClr val="1F407A"/>
                  </a:buClr>
                </a:pPr>
                <a:r>
                  <a:rPr lang="en-GB" dirty="0">
                    <a:solidFill>
                      <a:prstClr val="black"/>
                    </a:solidFill>
                  </a:rPr>
                  <a:t>Simulate and model miscalibration as fixed orientation error in yaw and pitch</a:t>
                </a:r>
              </a:p>
              <a:p>
                <a:pPr lvl="0">
                  <a:spcBef>
                    <a:spcPts val="1800"/>
                  </a:spcBef>
                  <a:buClr>
                    <a:srgbClr val="1F407A"/>
                  </a:buClr>
                </a:pPr>
                <a:r>
                  <a:rPr lang="en-GB" dirty="0">
                    <a:solidFill>
                      <a:prstClr val="black"/>
                    </a:solidFill>
                  </a:rPr>
                  <a:t>Fuse tactile sensing in EKF</a:t>
                </a:r>
              </a:p>
              <a:p>
                <a:pPr lvl="0">
                  <a:spcBef>
                    <a:spcPts val="1800"/>
                  </a:spcBef>
                  <a:buClr>
                    <a:srgbClr val="1F407A"/>
                  </a:buClr>
                </a:pPr>
                <a:r>
                  <a:rPr lang="en-GB" dirty="0">
                    <a:solidFill>
                      <a:prstClr val="black"/>
                    </a:solidFill>
                  </a:rPr>
                  <a:t>Apply to Whiteboard calibration used by NMPC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E9A0A3B-BCCB-485A-98EE-E8DC4D9BDA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49" y="2024064"/>
                <a:ext cx="7108799" cy="4210046"/>
              </a:xfrm>
              <a:blipFill>
                <a:blip r:embed="rId3"/>
                <a:stretch>
                  <a:fillRect l="-429" t="-2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flying, table, kite, small&#10;&#10;Description automatically generated">
            <a:extLst>
              <a:ext uri="{FF2B5EF4-FFF2-40B4-BE49-F238E27FC236}">
                <a16:creationId xmlns:a16="http://schemas.microsoft.com/office/drawing/2014/main" id="{8818FD19-6D70-430D-AD2C-E5D5D1363A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200"/>
          <a:stretch/>
        </p:blipFill>
        <p:spPr>
          <a:xfrm>
            <a:off x="7911144" y="1833389"/>
            <a:ext cx="3715658" cy="38054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098751-32BF-4633-91AB-5E9A1BAADAAE}"/>
              </a:ext>
            </a:extLst>
          </p:cNvPr>
          <p:cNvSpPr txBox="1"/>
          <p:nvPr/>
        </p:nvSpPr>
        <p:spPr>
          <a:xfrm>
            <a:off x="7616983" y="5780150"/>
            <a:ext cx="4185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13: Aerial Writing simulation with actual Whiteboard with orientation offset in white and wrongly calibrated estimate in green.</a:t>
            </a:r>
          </a:p>
        </p:txBody>
      </p:sp>
    </p:spTree>
    <p:extLst>
      <p:ext uri="{BB962C8B-B14F-4D97-AF65-F5344CB8AC3E}">
        <p14:creationId xmlns:p14="http://schemas.microsoft.com/office/powerpoint/2010/main" val="96575199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D7B3BDD5-D4BE-4E67-82ED-5768E41CC2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849" y="2024064"/>
                <a:ext cx="11537950" cy="4210046"/>
              </a:xfrm>
            </p:spPr>
            <p:txBody>
              <a:bodyPr/>
              <a:lstStyle/>
              <a:p>
                <a:pPr>
                  <a:spcBef>
                    <a:spcPts val="1800"/>
                  </a:spcBef>
                </a:pPr>
                <a:r>
                  <a:rPr lang="en-GB" dirty="0"/>
                  <a:t>State vector: Yaw and Pitch offset expressed in World frame</a:t>
                </a:r>
              </a:p>
              <a:p>
                <a:pPr marL="4119563" indent="0"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Δ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Δ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Estimate of non-rotated Touch frame</a:t>
                </a:r>
              </a:p>
              <a:p>
                <a:pPr marL="4119563" indent="0">
                  <a:lnSpc>
                    <a:spcPct val="125000"/>
                  </a:lnSpc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sPre>
                        <m:sPre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sPr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dirty="0"/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Prediction</a:t>
                </a:r>
              </a:p>
              <a:p>
                <a:pPr marL="4119563" indent="0"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 marL="4119563" indent="0">
                  <a:spcBef>
                    <a:spcPts val="1800"/>
                  </a:spcBef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Measurement: Like previous tactile feedback, but 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𝑊𝑇</m:t>
                        </m:r>
                      </m:sub>
                    </m:sSub>
                  </m:oMath>
                </a14:m>
                <a:r>
                  <a:rPr lang="en-GB" dirty="0"/>
                  <a:t> in contact condition</a:t>
                </a: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D7B3BDD5-D4BE-4E67-82ED-5768E41CC2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49" y="2024064"/>
                <a:ext cx="11537950" cy="4210046"/>
              </a:xfrm>
              <a:blipFill>
                <a:blip r:embed="rId3"/>
                <a:stretch>
                  <a:fillRect l="-264" t="-2026" b="-4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Multimodal Feedback: Whiteboard Orientation Estimator</a:t>
            </a:r>
            <a:br>
              <a:rPr lang="en-GB" dirty="0"/>
            </a:br>
            <a:r>
              <a:rPr lang="en-GB" dirty="0"/>
              <a:t>Extended Kalman Filter Definition</a:t>
            </a:r>
          </a:p>
        </p:txBody>
      </p:sp>
    </p:spTree>
    <p:extLst>
      <p:ext uri="{BB962C8B-B14F-4D97-AF65-F5344CB8AC3E}">
        <p14:creationId xmlns:p14="http://schemas.microsoft.com/office/powerpoint/2010/main" val="13994103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6CA923-3A16-4388-9DF3-3760AAAB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0353" y="2024061"/>
            <a:ext cx="3657600" cy="4213225"/>
          </a:xfrm>
        </p:spPr>
        <p:txBody>
          <a:bodyPr/>
          <a:lstStyle/>
          <a:p>
            <a:pPr marL="0" indent="0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Whiteboard Orientation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sensitive to calibration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Whiteboard Orientation Estimator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solidFill>
                  <a:prstClr val="black"/>
                </a:solidFill>
              </a:rPr>
              <a:t>Contribution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GB" sz="1800" dirty="0">
                <a:solidFill>
                  <a:prstClr val="black"/>
                </a:solidFill>
              </a:rPr>
              <a:t>: 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Multimodal Feedback for Aerial Writing</a:t>
            </a:r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E2F16A-CCA4-4F88-A355-147E98EC243B}"/>
              </a:ext>
            </a:extLst>
          </p:cNvPr>
          <p:cNvGrpSpPr/>
          <p:nvPr/>
        </p:nvGrpSpPr>
        <p:grpSpPr>
          <a:xfrm>
            <a:off x="5772785" y="2057400"/>
            <a:ext cx="640080" cy="640080"/>
            <a:chOff x="3350419" y="3733800"/>
            <a:chExt cx="640080" cy="64008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FCC0F0C-1659-455A-B2FE-43FAB08CDCDB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1DA5F4-E8BB-4E9D-9EE1-879E85C734A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C6DCFCA-8981-4B2E-99C4-71EE874BEE56}"/>
              </a:ext>
            </a:extLst>
          </p:cNvPr>
          <p:cNvSpPr/>
          <p:nvPr/>
        </p:nvSpPr>
        <p:spPr>
          <a:xfrm rot="5400000">
            <a:off x="5826125" y="4125516"/>
            <a:ext cx="533400" cy="321468"/>
          </a:xfrm>
          <a:prstGeom prst="rightArrow">
            <a:avLst/>
          </a:prstGeom>
          <a:solidFill>
            <a:schemeClr val="bg2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D043E5-04AC-44A8-81E2-846F404F50C7}"/>
              </a:ext>
            </a:extLst>
          </p:cNvPr>
          <p:cNvCxnSpPr/>
          <p:nvPr/>
        </p:nvCxnSpPr>
        <p:spPr>
          <a:xfrm>
            <a:off x="3971927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8BA900-BD81-462F-A8C4-F79F3DF14EA8}"/>
              </a:ext>
            </a:extLst>
          </p:cNvPr>
          <p:cNvCxnSpPr/>
          <p:nvPr/>
        </p:nvCxnSpPr>
        <p:spPr>
          <a:xfrm>
            <a:off x="8227219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755099DF-AE47-4F97-958F-1078489F72E1}"/>
              </a:ext>
            </a:extLst>
          </p:cNvPr>
          <p:cNvSpPr txBox="1">
            <a:spLocks/>
          </p:cNvSpPr>
          <p:nvPr/>
        </p:nvSpPr>
        <p:spPr>
          <a:xfrm>
            <a:off x="8205789" y="2024060"/>
            <a:ext cx="3657600" cy="4213225"/>
          </a:xfrm>
          <a:prstGeom prst="rect">
            <a:avLst/>
          </a:prstGeom>
        </p:spPr>
        <p:txBody>
          <a:bodyPr vert="horz" lIns="14040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Delta Arm Model</a:t>
            </a:r>
            <a:r>
              <a:rPr lang="en-US" sz="2400" dirty="0"/>
              <a:t> </a:t>
            </a:r>
          </a:p>
          <a:p>
            <a:pPr marL="0" indent="0" algn="ctr">
              <a:buNone/>
            </a:pPr>
            <a:r>
              <a:rPr lang="en-US" sz="2400" dirty="0"/>
              <a:t>not adaptive to offsets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b="1" dirty="0"/>
              <a:t>Relative End Effector Position Control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3F05BE-4F15-462B-B952-32664B878BDB}"/>
              </a:ext>
            </a:extLst>
          </p:cNvPr>
          <p:cNvGrpSpPr/>
          <p:nvPr/>
        </p:nvGrpSpPr>
        <p:grpSpPr>
          <a:xfrm>
            <a:off x="9714549" y="2057400"/>
            <a:ext cx="640080" cy="640080"/>
            <a:chOff x="3350419" y="3733800"/>
            <a:chExt cx="640080" cy="64008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C462034-6352-47F8-9D57-AE64E4FCB425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772EB2D-F5ED-4D2D-9115-A99D0A64F41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/>
                <a:t>3</a:t>
              </a:r>
            </a:p>
          </p:txBody>
        </p:sp>
      </p:grp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43F1F876-D06D-4563-BE97-9904A0919120}"/>
              </a:ext>
            </a:extLst>
          </p:cNvPr>
          <p:cNvSpPr/>
          <p:nvPr/>
        </p:nvSpPr>
        <p:spPr>
          <a:xfrm rot="5400000">
            <a:off x="9767887" y="4125516"/>
            <a:ext cx="533400" cy="321468"/>
          </a:xfrm>
          <a:prstGeom prst="rightArrow">
            <a:avLst/>
          </a:prstGeom>
          <a:solidFill>
            <a:schemeClr val="bg2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15">
            <a:extLst>
              <a:ext uri="{FF2B5EF4-FFF2-40B4-BE49-F238E27FC236}">
                <a16:creationId xmlns:a16="http://schemas.microsoft.com/office/drawing/2014/main" id="{93965ADE-A6F0-4FBB-BE45-AAF47E69D9B7}"/>
              </a:ext>
            </a:extLst>
          </p:cNvPr>
          <p:cNvSpPr txBox="1">
            <a:spLocks/>
          </p:cNvSpPr>
          <p:nvPr/>
        </p:nvSpPr>
        <p:spPr>
          <a:xfrm>
            <a:off x="323851" y="2024062"/>
            <a:ext cx="3657600" cy="4213228"/>
          </a:xfrm>
          <a:prstGeom prst="rect">
            <a:avLst/>
          </a:prstGeom>
          <a:noFill/>
        </p:spPr>
        <p:txBody>
          <a:bodyPr vert="horz" lIns="14040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endParaRPr lang="en-US" sz="2400" b="1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endParaRPr lang="en-US" sz="2400" b="1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en-US" sz="2400" b="1">
                <a:solidFill>
                  <a:schemeClr val="bg1">
                    <a:lumMod val="85000"/>
                  </a:schemeClr>
                </a:solidFill>
              </a:rPr>
              <a:t>MAV Pose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2400">
                <a:solidFill>
                  <a:schemeClr val="bg1">
                    <a:lumMod val="85000"/>
                  </a:schemeClr>
                </a:solidFill>
              </a:rPr>
              <a:t>provided externally</a:t>
            </a:r>
          </a:p>
          <a:p>
            <a:pPr marL="0" indent="0" algn="ctr">
              <a:buFont typeface="Wingdings" pitchFamily="2" charset="2"/>
              <a:buNone/>
            </a:pPr>
            <a:endParaRPr lang="en-US" sz="2400" b="1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endParaRPr lang="en-US" sz="2400" b="1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endParaRPr lang="en-US" sz="2400" b="1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en-US" sz="2400" b="1">
                <a:solidFill>
                  <a:schemeClr val="bg1">
                    <a:lumMod val="85000"/>
                  </a:schemeClr>
                </a:solidFill>
              </a:rPr>
              <a:t>MAV Position Drift Estimator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8953FFB-4D06-4341-8A99-B6F8AB707CF7}"/>
              </a:ext>
            </a:extLst>
          </p:cNvPr>
          <p:cNvGrpSpPr/>
          <p:nvPr/>
        </p:nvGrpSpPr>
        <p:grpSpPr>
          <a:xfrm>
            <a:off x="1838144" y="2057400"/>
            <a:ext cx="640080" cy="640080"/>
            <a:chOff x="3350419" y="3733800"/>
            <a:chExt cx="640080" cy="64008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A93F5A0-8AB7-4E98-B4BF-84292BEFE7E3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6C4E74C-8265-4997-A835-AE38B30EAD2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</a:p>
          </p:txBody>
        </p:sp>
      </p:grp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982E2CD9-CDD0-43A7-93CB-428C9CBD567F}"/>
              </a:ext>
            </a:extLst>
          </p:cNvPr>
          <p:cNvSpPr/>
          <p:nvPr/>
        </p:nvSpPr>
        <p:spPr>
          <a:xfrm rot="5400000">
            <a:off x="1885951" y="4125516"/>
            <a:ext cx="533400" cy="321468"/>
          </a:xfrm>
          <a:prstGeom prst="rightArrow">
            <a:avLst/>
          </a:prstGeom>
          <a:solidFill>
            <a:schemeClr val="bg2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1444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Felix Graule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Multimodal Feedback: Relative End Effector Position Control</a:t>
            </a:r>
            <a:br>
              <a:rPr lang="en-GB" dirty="0"/>
            </a:br>
            <a:r>
              <a:rPr lang="en-GB" dirty="0"/>
              <a:t>Key Idea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E9A0A3B-BCCB-485A-98EE-E8DC4D9BDA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850" y="2024064"/>
                <a:ext cx="8693736" cy="4210046"/>
              </a:xfrm>
            </p:spPr>
            <p:txBody>
              <a:bodyPr/>
              <a:lstStyle/>
              <a:p>
                <a:pPr lvl="0">
                  <a:spcBef>
                    <a:spcPts val="1800"/>
                  </a:spcBef>
                  <a:buClr>
                    <a:srgbClr val="1F407A"/>
                  </a:buClr>
                </a:pPr>
                <a:r>
                  <a:rPr lang="en-GB" dirty="0">
                    <a:solidFill>
                      <a:prstClr val="black"/>
                    </a:solidFill>
                  </a:rPr>
                  <a:t>Mismatch in modelled and physical Delta Arm</a:t>
                </a:r>
              </a:p>
              <a:p>
                <a:pPr lvl="0">
                  <a:spcBef>
                    <a:spcPts val="1800"/>
                  </a:spcBef>
                  <a:buClr>
                    <a:srgbClr val="1F407A"/>
                  </a:buClr>
                </a:pPr>
                <a:r>
                  <a:rPr lang="en-GB" dirty="0">
                    <a:solidFill>
                      <a:prstClr val="black"/>
                    </a:solidFill>
                  </a:rPr>
                  <a:t>Simulate as servo angle offsets</a:t>
                </a:r>
              </a:p>
              <a:p>
                <a:pPr marL="4114800" lvl="0" indent="0">
                  <a:lnSpc>
                    <a:spcPct val="125000"/>
                  </a:lnSpc>
                  <a:spcBef>
                    <a:spcPts val="1800"/>
                  </a:spcBef>
                  <a:buClr>
                    <a:srgbClr val="1F407A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𝛉</m:t>
                      </m:r>
                      <m:r>
                        <a:rPr lang="en-US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𝛉</m:t>
                      </m:r>
                      <m:r>
                        <a:rPr lang="en-US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GB" b="1" dirty="0">
                  <a:solidFill>
                    <a:prstClr val="black"/>
                  </a:solidFill>
                </a:endParaRPr>
              </a:p>
              <a:p>
                <a:pPr>
                  <a:spcBef>
                    <a:spcPts val="1800"/>
                  </a:spcBef>
                  <a:buClr>
                    <a:srgbClr val="1F407A"/>
                  </a:buClr>
                </a:pPr>
                <a:r>
                  <a:rPr lang="en-US" dirty="0">
                    <a:solidFill>
                      <a:prstClr val="black"/>
                    </a:solidFill>
                  </a:rPr>
                  <a:t>Error between model-based command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𝐫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</m:e>
                    </m:sPre>
                  </m:oMath>
                </a14:m>
                <a:r>
                  <a:rPr lang="en-GB" b="1" dirty="0"/>
                  <a:t> </a:t>
                </a:r>
                <a:r>
                  <a:rPr lang="en-GB" dirty="0"/>
                  <a:t>and position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𝐫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e>
                    </m:sPre>
                  </m:oMath>
                </a14:m>
                <a:endParaRPr lang="en-US" dirty="0"/>
              </a:p>
              <a:p>
                <a:pPr>
                  <a:spcBef>
                    <a:spcPts val="1800"/>
                  </a:spcBef>
                  <a:buClr>
                    <a:srgbClr val="1F407A"/>
                  </a:buClr>
                </a:pPr>
                <a:r>
                  <a:rPr lang="en-GB" dirty="0">
                    <a:solidFill>
                      <a:prstClr val="black"/>
                    </a:solidFill>
                  </a:rPr>
                  <a:t>Estimate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𝐫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e>
                    </m:sPre>
                  </m:oMath>
                </a14:m>
                <a:r>
                  <a:rPr lang="en-GB" dirty="0">
                    <a:solidFill>
                      <a:prstClr val="black"/>
                    </a:solidFill>
                  </a:rPr>
                  <a:t> by fusing </a:t>
                </a:r>
                <a:r>
                  <a:rPr lang="en-GB" dirty="0" err="1">
                    <a:solidFill>
                      <a:prstClr val="black"/>
                    </a:solidFill>
                  </a:rPr>
                  <a:t>AprilTag</a:t>
                </a:r>
                <a:r>
                  <a:rPr lang="en-GB" baseline="30000" dirty="0">
                    <a:solidFill>
                      <a:prstClr val="black"/>
                    </a:solidFill>
                  </a:rPr>
                  <a:t>[1]</a:t>
                </a:r>
                <a:r>
                  <a:rPr lang="en-GB" dirty="0">
                    <a:solidFill>
                      <a:prstClr val="black"/>
                    </a:solidFill>
                  </a:rPr>
                  <a:t> poses in KF</a:t>
                </a:r>
              </a:p>
              <a:p>
                <a:pPr>
                  <a:spcBef>
                    <a:spcPts val="1800"/>
                  </a:spcBef>
                  <a:buClr>
                    <a:srgbClr val="1F407A"/>
                  </a:buClr>
                </a:pPr>
                <a:r>
                  <a:rPr lang="en-GB" dirty="0"/>
                  <a:t>Define End Effector position error </a:t>
                </a:r>
              </a:p>
              <a:p>
                <a:pPr marL="4114800" indent="0">
                  <a:lnSpc>
                    <a:spcPct val="125000"/>
                  </a:lnSpc>
                  <a:spcBef>
                    <a:spcPts val="1800"/>
                  </a:spcBef>
                  <a:buClr>
                    <a:srgbClr val="1F407A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Pre>
                        <m:sPre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e>
                      </m:sPre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Pre>
                        <m:sPre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</m:e>
                      </m:sPre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E9A0A3B-BCCB-485A-98EE-E8DC4D9BDA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50" y="2024064"/>
                <a:ext cx="8693736" cy="4210046"/>
              </a:xfrm>
              <a:blipFill>
                <a:blip r:embed="rId3"/>
                <a:stretch>
                  <a:fillRect l="-351" t="-2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close up of a tripod&#10;&#10;Description automatically generated">
            <a:extLst>
              <a:ext uri="{FF2B5EF4-FFF2-40B4-BE49-F238E27FC236}">
                <a16:creationId xmlns:a16="http://schemas.microsoft.com/office/drawing/2014/main" id="{D6785BAB-D492-4B80-91BB-520D05D94C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r="24500"/>
          <a:stretch/>
        </p:blipFill>
        <p:spPr>
          <a:xfrm>
            <a:off x="9147485" y="2024064"/>
            <a:ext cx="2655150" cy="35141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545295-9D04-4D8E-9044-1E33988F6955}"/>
              </a:ext>
            </a:extLst>
          </p:cNvPr>
          <p:cNvSpPr txBox="1"/>
          <p:nvPr/>
        </p:nvSpPr>
        <p:spPr>
          <a:xfrm>
            <a:off x="9017586" y="5598454"/>
            <a:ext cx="29149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14: The components involved, i.e. the camera (green), the </a:t>
            </a:r>
            <a:r>
              <a:rPr lang="en-US" sz="1000" dirty="0" err="1"/>
              <a:t>AprilTag</a:t>
            </a:r>
            <a:r>
              <a:rPr lang="en-US" sz="1000" dirty="0"/>
              <a:t> mounted on the End Effector and one of the three servos.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23E993-6E59-4B2C-BE9E-553CF48C016E}"/>
              </a:ext>
            </a:extLst>
          </p:cNvPr>
          <p:cNvSpPr txBox="1"/>
          <p:nvPr/>
        </p:nvSpPr>
        <p:spPr>
          <a:xfrm>
            <a:off x="3447830" y="6473786"/>
            <a:ext cx="6303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[1] J. Wang and E. Olson, "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AprilTag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2: Efficient and robust fiducial detection," IROS 2016</a:t>
            </a:r>
          </a:p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D. Malyuta. “Guidance, Navigation, Control and Mission Logic for Quadrotor Full-cycle Autonomy.”, 2018.</a:t>
            </a:r>
          </a:p>
        </p:txBody>
      </p:sp>
    </p:spTree>
    <p:extLst>
      <p:ext uri="{BB962C8B-B14F-4D97-AF65-F5344CB8AC3E}">
        <p14:creationId xmlns:p14="http://schemas.microsoft.com/office/powerpoint/2010/main" val="18090810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Introduction:</a:t>
            </a:r>
            <a:br>
              <a:rPr lang="en-GB" dirty="0"/>
            </a:br>
            <a:r>
              <a:rPr lang="en-GB" dirty="0"/>
              <a:t>Aerial Manipulation Applications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3FB9C-4D2E-4A07-9154-77A01C3A286E}"/>
              </a:ext>
            </a:extLst>
          </p:cNvPr>
          <p:cNvSpPr txBox="1"/>
          <p:nvPr/>
        </p:nvSpPr>
        <p:spPr>
          <a:xfrm>
            <a:off x="645321" y="5350661"/>
            <a:ext cx="31075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Trujillo et al., “Novel Aerial Manipulator for Accurate and Robust Industrial NDT Contact Inspection: A New Tool for the Oil and Gas Inspection Industry”, Sensors 2019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4FF00D-6C5A-451B-B731-B331D53C8896}"/>
              </a:ext>
            </a:extLst>
          </p:cNvPr>
          <p:cNvSpPr txBox="1"/>
          <p:nvPr/>
        </p:nvSpPr>
        <p:spPr>
          <a:xfrm>
            <a:off x="1308258" y="2291311"/>
            <a:ext cx="1645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Inspection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1F18A7-58B3-4FD2-BB86-3C93F5893B3D}"/>
              </a:ext>
            </a:extLst>
          </p:cNvPr>
          <p:cNvCxnSpPr/>
          <p:nvPr/>
        </p:nvCxnSpPr>
        <p:spPr>
          <a:xfrm>
            <a:off x="3971927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A96033-CD18-416D-B9ED-DEB098F87CE4}"/>
              </a:ext>
            </a:extLst>
          </p:cNvPr>
          <p:cNvCxnSpPr/>
          <p:nvPr/>
        </p:nvCxnSpPr>
        <p:spPr>
          <a:xfrm>
            <a:off x="8227219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B0A716B-1DBE-4468-91FD-116B2B395172}"/>
              </a:ext>
            </a:extLst>
          </p:cNvPr>
          <p:cNvSpPr txBox="1"/>
          <p:nvPr/>
        </p:nvSpPr>
        <p:spPr>
          <a:xfrm>
            <a:off x="4499376" y="5340414"/>
            <a:ext cx="32003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M.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Tognon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et al., "A Truly-Redundant Aerial Manipulator System With Application to Push-and-Slide Inspection in Industrial Plants” RAL 2019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B9F27B-F961-4A43-9659-3CD43C8705E9}"/>
              </a:ext>
            </a:extLst>
          </p:cNvPr>
          <p:cNvSpPr txBox="1"/>
          <p:nvPr/>
        </p:nvSpPr>
        <p:spPr>
          <a:xfrm>
            <a:off x="8619919" y="5340414"/>
            <a:ext cx="320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C.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Korpela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et al., “Towards valve turning using a dual-arm aerial manipulator”, IROS 2014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9DC99A-B6F0-434F-9185-52EE08744701}"/>
              </a:ext>
            </a:extLst>
          </p:cNvPr>
          <p:cNvSpPr txBox="1"/>
          <p:nvPr/>
        </p:nvSpPr>
        <p:spPr>
          <a:xfrm>
            <a:off x="8470708" y="2295293"/>
            <a:ext cx="3498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Remote Interaction</a:t>
            </a:r>
            <a:endParaRPr lang="en-US" dirty="0"/>
          </a:p>
        </p:txBody>
      </p:sp>
      <p:pic>
        <p:nvPicPr>
          <p:cNvPr id="8" name="Picture 7" descr="A picture containing bicycle, skiing, sitting, man&#10;&#10;Description automatically generated">
            <a:extLst>
              <a:ext uri="{FF2B5EF4-FFF2-40B4-BE49-F238E27FC236}">
                <a16:creationId xmlns:a16="http://schemas.microsoft.com/office/drawing/2014/main" id="{CB283951-FE0F-465D-B98B-FBC9869B4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6" y="3209289"/>
            <a:ext cx="3215549" cy="18270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145ABA-EEE7-4439-929D-634D97C2E021}"/>
              </a:ext>
            </a:extLst>
          </p:cNvPr>
          <p:cNvSpPr txBox="1"/>
          <p:nvPr/>
        </p:nvSpPr>
        <p:spPr>
          <a:xfrm>
            <a:off x="5035347" y="2291311"/>
            <a:ext cx="2114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Maintenance</a:t>
            </a:r>
            <a:endParaRPr lang="en-US" dirty="0"/>
          </a:p>
        </p:txBody>
      </p:sp>
      <p:pic>
        <p:nvPicPr>
          <p:cNvPr id="15" name="Picture 14" descr="A picture containing indoor, small, bicycle, sitting&#10;&#10;Description automatically generated">
            <a:extLst>
              <a:ext uri="{FF2B5EF4-FFF2-40B4-BE49-F238E27FC236}">
                <a16:creationId xmlns:a16="http://schemas.microsoft.com/office/drawing/2014/main" id="{DD80B8B8-8E72-43C5-9AF3-FA56C46DF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425" y="3208397"/>
            <a:ext cx="3063379" cy="1828800"/>
          </a:xfrm>
          <a:prstGeom prst="rect">
            <a:avLst/>
          </a:prstGeom>
        </p:spPr>
      </p:pic>
      <p:pic>
        <p:nvPicPr>
          <p:cNvPr id="24" name="Picture 23" descr="A picture containing indoor, truck, sitting, white&#10;&#10;Description automatically generated">
            <a:extLst>
              <a:ext uri="{FF2B5EF4-FFF2-40B4-BE49-F238E27FC236}">
                <a16:creationId xmlns:a16="http://schemas.microsoft.com/office/drawing/2014/main" id="{F2F22AE6-E975-4586-9CC1-74795B026D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5"/>
          <a:stretch/>
        </p:blipFill>
        <p:spPr>
          <a:xfrm>
            <a:off x="4553227" y="3209289"/>
            <a:ext cx="309269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5672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Multimodal Feedback: Relative End Effector Position Control</a:t>
            </a:r>
            <a:br>
              <a:rPr lang="en-GB" dirty="0"/>
            </a:br>
            <a:r>
              <a:rPr lang="en-GB" dirty="0"/>
              <a:t>End Effector Position Control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E9A0A3B-BCCB-485A-98EE-E8DC4D9BDA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850" y="2024064"/>
                <a:ext cx="10798969" cy="4210046"/>
              </a:xfrm>
            </p:spPr>
            <p:txBody>
              <a:bodyPr/>
              <a:lstStyle/>
              <a:p>
                <a:pPr>
                  <a:spcBef>
                    <a:spcPts val="1800"/>
                  </a:spcBef>
                  <a:buClr>
                    <a:srgbClr val="1F407A"/>
                  </a:buClr>
                </a:pPr>
                <a:r>
                  <a:rPr lang="en-GB" dirty="0">
                    <a:solidFill>
                      <a:prstClr val="black"/>
                    </a:solidFill>
                  </a:rPr>
                  <a:t>Map to angle offsets</a:t>
                </a:r>
                <a:r>
                  <a:rPr lang="en-US" dirty="0">
                    <a:solidFill>
                      <a:prstClr val="black"/>
                    </a:solidFill>
                  </a:rPr>
                  <a:t> using</a:t>
                </a:r>
                <a:r>
                  <a:rPr lang="en-GB" dirty="0">
                    <a:solidFill>
                      <a:prstClr val="black"/>
                    </a:solidFill>
                  </a:rPr>
                  <a:t> Delta Arm Jacobian</a:t>
                </a:r>
              </a:p>
              <a:p>
                <a:pPr marL="4114800" indent="0">
                  <a:lnSpc>
                    <a:spcPct val="150000"/>
                  </a:lnSpc>
                  <a:spcBef>
                    <a:spcPts val="1800"/>
                  </a:spcBef>
                  <a:buClr>
                    <a:srgbClr val="1F407A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𝛉</m:t>
                          </m:r>
                        </m:e>
                      </m:acc>
                      <m:r>
                        <a:rPr lang="en-US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pPr>
                  <a:spcBef>
                    <a:spcPts val="1800"/>
                  </a:spcBef>
                  <a:buClr>
                    <a:srgbClr val="1F407A"/>
                  </a:buClr>
                </a:pPr>
                <a:r>
                  <a:rPr lang="en-US" dirty="0">
                    <a:solidFill>
                      <a:prstClr val="black"/>
                    </a:solidFill>
                  </a:rPr>
                  <a:t>Local feedback loop for Delta Arm cascaded around NMPC </a:t>
                </a:r>
                <a:endParaRPr lang="en-GB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E9A0A3B-BCCB-485A-98EE-E8DC4D9BDA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50" y="2024064"/>
                <a:ext cx="10798969" cy="4210046"/>
              </a:xfrm>
              <a:blipFill>
                <a:blip r:embed="rId3"/>
                <a:stretch>
                  <a:fillRect l="-282" t="-2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C144EF2-81D5-45D1-B580-49AFFFB3B8D6}"/>
              </a:ext>
            </a:extLst>
          </p:cNvPr>
          <p:cNvSpPr txBox="1"/>
          <p:nvPr/>
        </p:nvSpPr>
        <p:spPr>
          <a:xfrm>
            <a:off x="4144331" y="6002179"/>
            <a:ext cx="38969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15: Overview of simulated tactile measurement hardware.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2376FF4-10F1-4575-AA6D-BAA125158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64619" y="3805204"/>
            <a:ext cx="6858000" cy="21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4350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1A42BFD-3C94-42FE-87C8-92C273A8E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1" y="2024062"/>
            <a:ext cx="3657600" cy="4213228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MAV Position Drift Estimator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solidFill>
                  <a:prstClr val="black"/>
                </a:solidFill>
              </a:rPr>
              <a:t>Contribution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GB" sz="1800" dirty="0">
                <a:solidFill>
                  <a:prstClr val="black"/>
                </a:solidFill>
              </a:rPr>
              <a:t>: 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Simulation of Aerial Writing for Evaluation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69D479-548C-4AB8-A02C-FE8B8A992983}"/>
              </a:ext>
            </a:extLst>
          </p:cNvPr>
          <p:cNvGrpSpPr/>
          <p:nvPr/>
        </p:nvGrpSpPr>
        <p:grpSpPr>
          <a:xfrm>
            <a:off x="1838144" y="2057400"/>
            <a:ext cx="640080" cy="640080"/>
            <a:chOff x="3350419" y="3733800"/>
            <a:chExt cx="640080" cy="6400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7D472E-84D9-48E7-92EF-08EB2B9E3671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324CAE-B76A-468D-9033-1F3C928E43E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/>
                <a:t>1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D043E5-04AC-44A8-81E2-846F404F50C7}"/>
              </a:ext>
            </a:extLst>
          </p:cNvPr>
          <p:cNvCxnSpPr/>
          <p:nvPr/>
        </p:nvCxnSpPr>
        <p:spPr>
          <a:xfrm>
            <a:off x="3971927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8BA900-BD81-462F-A8C4-F79F3DF14EA8}"/>
              </a:ext>
            </a:extLst>
          </p:cNvPr>
          <p:cNvCxnSpPr/>
          <p:nvPr/>
        </p:nvCxnSpPr>
        <p:spPr>
          <a:xfrm>
            <a:off x="8227219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17498E64-D91B-4669-B996-24F478A22F16}"/>
              </a:ext>
            </a:extLst>
          </p:cNvPr>
          <p:cNvSpPr txBox="1">
            <a:spLocks/>
          </p:cNvSpPr>
          <p:nvPr/>
        </p:nvSpPr>
        <p:spPr>
          <a:xfrm>
            <a:off x="4270353" y="2024061"/>
            <a:ext cx="3657600" cy="4213225"/>
          </a:xfrm>
          <a:prstGeom prst="rect">
            <a:avLst/>
          </a:prstGeom>
        </p:spPr>
        <p:txBody>
          <a:bodyPr vert="horz" lIns="14040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Whiteboard Orientation Estimator</a:t>
            </a:r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2A2F5625-0FE7-4E88-8FCE-D38A424D10D7}"/>
              </a:ext>
            </a:extLst>
          </p:cNvPr>
          <p:cNvSpPr txBox="1">
            <a:spLocks/>
          </p:cNvSpPr>
          <p:nvPr/>
        </p:nvSpPr>
        <p:spPr>
          <a:xfrm>
            <a:off x="8205789" y="2024060"/>
            <a:ext cx="3657600" cy="4213225"/>
          </a:xfrm>
          <a:prstGeom prst="rect">
            <a:avLst/>
          </a:prstGeom>
        </p:spPr>
        <p:txBody>
          <a:bodyPr vert="horz" lIns="14040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Relative End Effector Position Control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4C0CDE-FEFD-47C0-8E5F-4FA6B0C8A93D}"/>
              </a:ext>
            </a:extLst>
          </p:cNvPr>
          <p:cNvGrpSpPr/>
          <p:nvPr/>
        </p:nvGrpSpPr>
        <p:grpSpPr>
          <a:xfrm>
            <a:off x="5772785" y="2057400"/>
            <a:ext cx="640080" cy="640080"/>
            <a:chOff x="3350419" y="3733800"/>
            <a:chExt cx="640080" cy="64008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50F8719-2F64-4AF7-8F10-8EF09097A93F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6B3B6B-D847-4950-B609-730D7653E27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5DC5D70-8311-4BB6-9A5E-40AE73B2C969}"/>
              </a:ext>
            </a:extLst>
          </p:cNvPr>
          <p:cNvGrpSpPr/>
          <p:nvPr/>
        </p:nvGrpSpPr>
        <p:grpSpPr>
          <a:xfrm>
            <a:off x="9714549" y="2057400"/>
            <a:ext cx="640080" cy="640080"/>
            <a:chOff x="3350419" y="3733800"/>
            <a:chExt cx="640080" cy="64008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1307794-6768-4A69-AE8E-E98708DB038C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456FA40-1A7F-4AE8-BFA5-8BC8B4BF61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>
                      <a:lumMod val="85000"/>
                    </a:schemeClr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083985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GB" dirty="0"/>
              <a:t>MAV Position Drift Estimator</a:t>
            </a: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48A77229-0FCC-41AA-A2CC-24CA00E46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433736"/>
              </p:ext>
            </p:extLst>
          </p:nvPr>
        </p:nvGraphicFramePr>
        <p:xfrm>
          <a:off x="9505596" y="740954"/>
          <a:ext cx="2297039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880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1098159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Drift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Drift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pic>
        <p:nvPicPr>
          <p:cNvPr id="12" name="Graphic 11">
            <a:extLst>
              <a:ext uri="{FF2B5EF4-FFF2-40B4-BE49-F238E27FC236}">
                <a16:creationId xmlns:a16="http://schemas.microsoft.com/office/drawing/2014/main" id="{B2DA9C22-83A1-4374-B85A-6667CB5A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80896" y="1592714"/>
            <a:ext cx="9030382" cy="44196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44A62F-0CAF-4925-8B65-E72A26337A1A}"/>
              </a:ext>
            </a:extLst>
          </p:cNvPr>
          <p:cNvSpPr txBox="1"/>
          <p:nvPr/>
        </p:nvSpPr>
        <p:spPr>
          <a:xfrm>
            <a:off x="4144331" y="6080323"/>
            <a:ext cx="4387688" cy="24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16: True and estimated MAV Position Drift with Estimator turned on.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7EEE8CB-F132-4CAE-A568-0020D5290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61493" y="4532770"/>
            <a:ext cx="1087090" cy="16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2010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Felix Graule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GB" dirty="0"/>
              <a:t>MAV Position Drift Estimator</a:t>
            </a:r>
            <a:endParaRPr lang="en-GB" sz="4000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AD4BB44-F13F-4856-9E21-EA10E34CE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4940" y="1639584"/>
            <a:ext cx="8958946" cy="42278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049FE7-A792-4387-9F60-BFF552712B67}"/>
              </a:ext>
            </a:extLst>
          </p:cNvPr>
          <p:cNvSpPr txBox="1"/>
          <p:nvPr/>
        </p:nvSpPr>
        <p:spPr>
          <a:xfrm>
            <a:off x="2588419" y="6019800"/>
            <a:ext cx="754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17: Box Plots of Spring and Pen Tracking Errors while simulating MAV Position Drift with Estimator being off (left) or on (right).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934FF5B-CFEC-4E47-9F51-595EB3B95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61493" y="4532770"/>
            <a:ext cx="1087090" cy="16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6427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solidFill>
                  <a:prstClr val="black"/>
                </a:solidFill>
              </a:rPr>
              <a:t>Contribution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GB" sz="1800" dirty="0">
                <a:solidFill>
                  <a:prstClr val="black"/>
                </a:solidFill>
              </a:rPr>
              <a:t>: 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Simulation of Aerial Writing for Evaluation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D043E5-04AC-44A8-81E2-846F404F50C7}"/>
              </a:ext>
            </a:extLst>
          </p:cNvPr>
          <p:cNvCxnSpPr/>
          <p:nvPr/>
        </p:nvCxnSpPr>
        <p:spPr>
          <a:xfrm>
            <a:off x="3971927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8BA900-BD81-462F-A8C4-F79F3DF14EA8}"/>
              </a:ext>
            </a:extLst>
          </p:cNvPr>
          <p:cNvCxnSpPr/>
          <p:nvPr/>
        </p:nvCxnSpPr>
        <p:spPr>
          <a:xfrm>
            <a:off x="8227219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2A2F5625-0FE7-4E88-8FCE-D38A424D10D7}"/>
              </a:ext>
            </a:extLst>
          </p:cNvPr>
          <p:cNvSpPr txBox="1">
            <a:spLocks/>
          </p:cNvSpPr>
          <p:nvPr/>
        </p:nvSpPr>
        <p:spPr>
          <a:xfrm>
            <a:off x="8205789" y="2024060"/>
            <a:ext cx="3657600" cy="4213225"/>
          </a:xfrm>
          <a:prstGeom prst="rect">
            <a:avLst/>
          </a:prstGeom>
        </p:spPr>
        <p:txBody>
          <a:bodyPr vert="horz" lIns="14040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Relative End Effector Position Control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5DC5D70-8311-4BB6-9A5E-40AE73B2C969}"/>
              </a:ext>
            </a:extLst>
          </p:cNvPr>
          <p:cNvGrpSpPr/>
          <p:nvPr/>
        </p:nvGrpSpPr>
        <p:grpSpPr>
          <a:xfrm>
            <a:off x="9714549" y="2057400"/>
            <a:ext cx="640080" cy="640080"/>
            <a:chOff x="3350419" y="3733800"/>
            <a:chExt cx="640080" cy="64008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1307794-6768-4A69-AE8E-E98708DB038C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456FA40-1A7F-4AE8-BFA5-8BC8B4BF61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>
                      <a:lumMod val="85000"/>
                    </a:schemeClr>
                  </a:solidFill>
                </a:rPr>
                <a:t>3</a:t>
              </a:r>
            </a:p>
          </p:txBody>
        </p:sp>
      </p:grp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3693FB26-ADEA-41B4-9A64-CDD10077794E}"/>
              </a:ext>
            </a:extLst>
          </p:cNvPr>
          <p:cNvSpPr txBox="1">
            <a:spLocks/>
          </p:cNvSpPr>
          <p:nvPr/>
        </p:nvSpPr>
        <p:spPr>
          <a:xfrm>
            <a:off x="323851" y="2024062"/>
            <a:ext cx="3657600" cy="4213228"/>
          </a:xfrm>
          <a:prstGeom prst="rect">
            <a:avLst/>
          </a:prstGeom>
          <a:noFill/>
        </p:spPr>
        <p:txBody>
          <a:bodyPr vert="horz" lIns="14040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MAV Position Drift Estimator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EE4C14-0389-47B2-93A6-9E525134103B}"/>
              </a:ext>
            </a:extLst>
          </p:cNvPr>
          <p:cNvGrpSpPr/>
          <p:nvPr/>
        </p:nvGrpSpPr>
        <p:grpSpPr>
          <a:xfrm>
            <a:off x="1838144" y="2057400"/>
            <a:ext cx="640080" cy="640080"/>
            <a:chOff x="3350419" y="3733800"/>
            <a:chExt cx="640080" cy="64008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1453CED-EB14-4C6B-ACB4-C60B55641C3D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80C5D9C-21EB-4495-B42F-E3EFD0638EB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</a:p>
          </p:txBody>
        </p:sp>
      </p:grp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E552522B-3AC0-4F73-A057-E153284AF4B5}"/>
              </a:ext>
            </a:extLst>
          </p:cNvPr>
          <p:cNvSpPr txBox="1">
            <a:spLocks/>
          </p:cNvSpPr>
          <p:nvPr/>
        </p:nvSpPr>
        <p:spPr>
          <a:xfrm>
            <a:off x="4270353" y="2024061"/>
            <a:ext cx="3657600" cy="4213225"/>
          </a:xfrm>
          <a:prstGeom prst="rect">
            <a:avLst/>
          </a:prstGeom>
        </p:spPr>
        <p:txBody>
          <a:bodyPr vert="horz" lIns="14040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2400" b="1" dirty="0"/>
          </a:p>
          <a:p>
            <a:pPr marL="0" indent="0">
              <a:buFont typeface="Wingdings" pitchFamily="2" charset="2"/>
              <a:buNone/>
            </a:pPr>
            <a:endParaRPr lang="en-US" sz="2400" b="1" dirty="0"/>
          </a:p>
          <a:p>
            <a:pPr marL="0" indent="0" algn="ctr">
              <a:buFont typeface="Wingdings" pitchFamily="2" charset="2"/>
              <a:buNone/>
            </a:pPr>
            <a:r>
              <a:rPr lang="en-US" sz="2400" b="1" dirty="0"/>
              <a:t>Whiteboard Orientation Estimator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E4F81F-8CAA-4BF9-9CE2-33789A48D10D}"/>
              </a:ext>
            </a:extLst>
          </p:cNvPr>
          <p:cNvGrpSpPr/>
          <p:nvPr/>
        </p:nvGrpSpPr>
        <p:grpSpPr>
          <a:xfrm>
            <a:off x="5772785" y="2057400"/>
            <a:ext cx="640080" cy="640080"/>
            <a:chOff x="3350419" y="3733800"/>
            <a:chExt cx="640080" cy="64008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BDA0664-5690-43FF-B3B6-3911C820FFA6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879BDAD-8577-42BA-82FF-C05A264B745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5248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Whiteboard Orientation Estimator</a:t>
            </a:r>
            <a:endParaRPr lang="en-GB" dirty="0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9F25C311-B37C-4E25-885F-6962AE930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275379"/>
              </p:ext>
            </p:extLst>
          </p:nvPr>
        </p:nvGraphicFramePr>
        <p:xfrm>
          <a:off x="9217819" y="740954"/>
          <a:ext cx="25908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Whiteboard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Whiteboard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F52A7F8A-28A2-4486-8391-1825B95E4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75275" y="1627877"/>
            <a:ext cx="9041624" cy="4349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CAE5DA-02C1-4DBA-8D56-29318D57F8AC}"/>
              </a:ext>
            </a:extLst>
          </p:cNvPr>
          <p:cNvSpPr txBox="1"/>
          <p:nvPr/>
        </p:nvSpPr>
        <p:spPr>
          <a:xfrm>
            <a:off x="3883819" y="6080323"/>
            <a:ext cx="5027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18: True and estimated Whiteboard Orientation Offset with Estimator turned on.</a:t>
            </a:r>
          </a:p>
        </p:txBody>
      </p:sp>
    </p:spTree>
    <p:extLst>
      <p:ext uri="{BB962C8B-B14F-4D97-AF65-F5344CB8AC3E}">
        <p14:creationId xmlns:p14="http://schemas.microsoft.com/office/powerpoint/2010/main" val="48196944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89B0C0B0-082E-4BE3-B3D7-BF22A3589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0714"/>
            <a:ext cx="11537950" cy="972000"/>
          </a:xfrm>
        </p:spPr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Whiteboard Orientation Estimator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42B826F-D2DD-4E45-A3DE-C4E89BB3C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14941" y="1639584"/>
            <a:ext cx="8958943" cy="42278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4D256E-C3C9-4D28-97D9-9F9A1F02AB4F}"/>
              </a:ext>
            </a:extLst>
          </p:cNvPr>
          <p:cNvSpPr txBox="1"/>
          <p:nvPr/>
        </p:nvSpPr>
        <p:spPr>
          <a:xfrm>
            <a:off x="1900521" y="6019800"/>
            <a:ext cx="8919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19: Box Plots of Spring and Pen Tracking Errors while simulating Whiteboard Orientation Offsets with Estimator being off (left) or on (right).</a:t>
            </a:r>
          </a:p>
        </p:txBody>
      </p:sp>
    </p:spTree>
    <p:extLst>
      <p:ext uri="{BB962C8B-B14F-4D97-AF65-F5344CB8AC3E}">
        <p14:creationId xmlns:p14="http://schemas.microsoft.com/office/powerpoint/2010/main" val="2586513803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solidFill>
                  <a:prstClr val="black"/>
                </a:solidFill>
              </a:rPr>
              <a:t>Contribution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GB" sz="1800" dirty="0">
                <a:solidFill>
                  <a:prstClr val="black"/>
                </a:solidFill>
              </a:rPr>
              <a:t>: 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Simulation of Aerial Writing for Evaluation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D043E5-04AC-44A8-81E2-846F404F50C7}"/>
              </a:ext>
            </a:extLst>
          </p:cNvPr>
          <p:cNvCxnSpPr/>
          <p:nvPr/>
        </p:nvCxnSpPr>
        <p:spPr>
          <a:xfrm>
            <a:off x="3971927" y="1978165"/>
            <a:ext cx="0" cy="4041648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8BA900-BD81-462F-A8C4-F79F3DF14EA8}"/>
              </a:ext>
            </a:extLst>
          </p:cNvPr>
          <p:cNvCxnSpPr/>
          <p:nvPr/>
        </p:nvCxnSpPr>
        <p:spPr>
          <a:xfrm>
            <a:off x="8227219" y="1978165"/>
            <a:ext cx="0" cy="4041648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17498E64-D91B-4669-B996-24F478A22F16}"/>
              </a:ext>
            </a:extLst>
          </p:cNvPr>
          <p:cNvSpPr txBox="1">
            <a:spLocks/>
          </p:cNvSpPr>
          <p:nvPr/>
        </p:nvSpPr>
        <p:spPr>
          <a:xfrm>
            <a:off x="4270353" y="2024061"/>
            <a:ext cx="3657600" cy="4213225"/>
          </a:xfrm>
          <a:prstGeom prst="rect">
            <a:avLst/>
          </a:prstGeom>
        </p:spPr>
        <p:txBody>
          <a:bodyPr vert="horz" lIns="14040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Whiteboard Orientation Estimator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4C0CDE-FEFD-47C0-8E5F-4FA6B0C8A93D}"/>
              </a:ext>
            </a:extLst>
          </p:cNvPr>
          <p:cNvGrpSpPr/>
          <p:nvPr/>
        </p:nvGrpSpPr>
        <p:grpSpPr>
          <a:xfrm>
            <a:off x="5772785" y="2057400"/>
            <a:ext cx="640080" cy="640080"/>
            <a:chOff x="3350419" y="3733800"/>
            <a:chExt cx="640080" cy="64008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50F8719-2F64-4AF7-8F10-8EF09097A93F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6B3B6B-D847-4950-B609-730D7653E27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52CC7577-D6BB-437B-AE3B-80E38306F3DC}"/>
              </a:ext>
            </a:extLst>
          </p:cNvPr>
          <p:cNvSpPr txBox="1">
            <a:spLocks/>
          </p:cNvSpPr>
          <p:nvPr/>
        </p:nvSpPr>
        <p:spPr>
          <a:xfrm>
            <a:off x="323851" y="2024062"/>
            <a:ext cx="3657600" cy="4213228"/>
          </a:xfrm>
          <a:prstGeom prst="rect">
            <a:avLst/>
          </a:prstGeom>
          <a:noFill/>
        </p:spPr>
        <p:txBody>
          <a:bodyPr vert="horz" lIns="14040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MAV Position Drift Estimator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0D4085-31E1-4E0A-953C-9167C4E85F7F}"/>
              </a:ext>
            </a:extLst>
          </p:cNvPr>
          <p:cNvGrpSpPr/>
          <p:nvPr/>
        </p:nvGrpSpPr>
        <p:grpSpPr>
          <a:xfrm>
            <a:off x="1838144" y="2057400"/>
            <a:ext cx="640080" cy="640080"/>
            <a:chOff x="3350419" y="3733800"/>
            <a:chExt cx="640080" cy="64008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6D72467-3950-4229-A33E-42F172EBAAFE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1850251-2996-445A-8D0A-9CF8B18C784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</a:p>
          </p:txBody>
        </p:sp>
      </p:grp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B2FD1132-E530-4DDC-88C0-84154B192773}"/>
              </a:ext>
            </a:extLst>
          </p:cNvPr>
          <p:cNvSpPr txBox="1">
            <a:spLocks/>
          </p:cNvSpPr>
          <p:nvPr/>
        </p:nvSpPr>
        <p:spPr>
          <a:xfrm>
            <a:off x="8205789" y="2024060"/>
            <a:ext cx="3657600" cy="4213225"/>
          </a:xfrm>
          <a:prstGeom prst="rect">
            <a:avLst/>
          </a:prstGeom>
        </p:spPr>
        <p:txBody>
          <a:bodyPr vert="horz" lIns="14040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b="1" dirty="0"/>
              <a:t>Relative End Effector Position Control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F414C7-1880-40E1-A3CB-0101A55D8726}"/>
              </a:ext>
            </a:extLst>
          </p:cNvPr>
          <p:cNvGrpSpPr/>
          <p:nvPr/>
        </p:nvGrpSpPr>
        <p:grpSpPr>
          <a:xfrm>
            <a:off x="9714549" y="2057400"/>
            <a:ext cx="640080" cy="640080"/>
            <a:chOff x="3350419" y="3733800"/>
            <a:chExt cx="640080" cy="64008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CCDFC9D-EE1A-4750-B2FF-060544BFAC61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E05D850-5738-4172-8425-B594557C6D4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310167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Relative End Effector Position Control</a:t>
            </a:r>
            <a:endParaRPr lang="en-GB" dirty="0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A4C82725-3DB6-4D8F-80E7-2A360FCA1A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830452"/>
              </p:ext>
            </p:extLst>
          </p:nvPr>
        </p:nvGraphicFramePr>
        <p:xfrm>
          <a:off x="9370219" y="740954"/>
          <a:ext cx="2348604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880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1149724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Servo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Servo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pic>
        <p:nvPicPr>
          <p:cNvPr id="9" name="Graphic 8">
            <a:extLst>
              <a:ext uri="{FF2B5EF4-FFF2-40B4-BE49-F238E27FC236}">
                <a16:creationId xmlns:a16="http://schemas.microsoft.com/office/drawing/2014/main" id="{C4D5970D-4A6E-47D6-9986-6725527CA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25076" y="1627877"/>
            <a:ext cx="8942022" cy="4349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22845E-ECD9-4D1A-80C4-B09D8E44B65A}"/>
              </a:ext>
            </a:extLst>
          </p:cNvPr>
          <p:cNvSpPr txBox="1"/>
          <p:nvPr/>
        </p:nvSpPr>
        <p:spPr>
          <a:xfrm>
            <a:off x="3883819" y="6080323"/>
            <a:ext cx="5027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20: True and estimated Servo Angle Offsets with Estimator turned on.</a:t>
            </a:r>
          </a:p>
        </p:txBody>
      </p:sp>
    </p:spTree>
    <p:extLst>
      <p:ext uri="{BB962C8B-B14F-4D97-AF65-F5344CB8AC3E}">
        <p14:creationId xmlns:p14="http://schemas.microsoft.com/office/powerpoint/2010/main" val="36390601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8A7C4C1-9693-469B-8A78-BFE5EB7C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0714"/>
            <a:ext cx="11537950" cy="972000"/>
          </a:xfrm>
        </p:spPr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Relative End Effector Position Control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848C9C4-C190-4087-96C6-BD666203D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14941" y="1639584"/>
            <a:ext cx="8958943" cy="42278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4AAE17-4B21-4DA3-988F-6BCDE5331F96}"/>
              </a:ext>
            </a:extLst>
          </p:cNvPr>
          <p:cNvSpPr txBox="1"/>
          <p:nvPr/>
        </p:nvSpPr>
        <p:spPr>
          <a:xfrm>
            <a:off x="1900521" y="6019800"/>
            <a:ext cx="8919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21: Box Plots of Spring and Pen Tracking Errors while simulating Servo Angle Offsets with Relative Control being off (left) or on (right).</a:t>
            </a:r>
          </a:p>
        </p:txBody>
      </p:sp>
    </p:spTree>
    <p:extLst>
      <p:ext uri="{BB962C8B-B14F-4D97-AF65-F5344CB8AC3E}">
        <p14:creationId xmlns:p14="http://schemas.microsoft.com/office/powerpoint/2010/main" val="218593291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Introduction:</a:t>
            </a:r>
            <a:br>
              <a:rPr lang="en-GB" dirty="0"/>
            </a:br>
            <a:r>
              <a:rPr lang="en-GB" dirty="0"/>
              <a:t>Research Gap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5763D4-3BF5-4F49-936F-7263C037E796}"/>
              </a:ext>
            </a:extLst>
          </p:cNvPr>
          <p:cNvGrpSpPr/>
          <p:nvPr/>
        </p:nvGrpSpPr>
        <p:grpSpPr>
          <a:xfrm>
            <a:off x="329301" y="3056049"/>
            <a:ext cx="3518787" cy="1637105"/>
            <a:chOff x="472538" y="2170162"/>
            <a:chExt cx="3518787" cy="163710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DBEF611-9B1D-424C-9DE1-8BBB0848238B}"/>
                </a:ext>
              </a:extLst>
            </p:cNvPr>
            <p:cNvGrpSpPr/>
            <p:nvPr/>
          </p:nvGrpSpPr>
          <p:grpSpPr>
            <a:xfrm>
              <a:off x="1887780" y="2170162"/>
              <a:ext cx="685800" cy="685800"/>
              <a:chOff x="1520367" y="2286000"/>
              <a:chExt cx="685800" cy="6858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25CECAE-B29A-477A-A707-53B2DCFF3B60}"/>
                  </a:ext>
                </a:extLst>
              </p:cNvPr>
              <p:cNvSpPr/>
              <p:nvPr/>
            </p:nvSpPr>
            <p:spPr>
              <a:xfrm>
                <a:off x="1520367" y="2286000"/>
                <a:ext cx="685800" cy="685800"/>
              </a:xfrm>
              <a:prstGeom prst="ellipse">
                <a:avLst/>
              </a:prstGeom>
              <a:solidFill>
                <a:srgbClr val="1F40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D1FA4945-FC52-4538-8E4C-1812076D0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38382" y="2320834"/>
                <a:ext cx="641370" cy="640080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289CAB-FDD1-489B-8FF3-47FA34576707}"/>
                </a:ext>
              </a:extLst>
            </p:cNvPr>
            <p:cNvSpPr txBox="1"/>
            <p:nvPr/>
          </p:nvSpPr>
          <p:spPr>
            <a:xfrm>
              <a:off x="472538" y="2976270"/>
              <a:ext cx="35187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en-GB" sz="2400" dirty="0"/>
                <a:t>Recent advances focus on fully-actuated MAVs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F328A2-C8AB-478B-B752-021F50690565}"/>
              </a:ext>
            </a:extLst>
          </p:cNvPr>
          <p:cNvGrpSpPr/>
          <p:nvPr/>
        </p:nvGrpSpPr>
        <p:grpSpPr>
          <a:xfrm>
            <a:off x="4216340" y="3053162"/>
            <a:ext cx="3766466" cy="1639992"/>
            <a:chOff x="120099" y="2170162"/>
            <a:chExt cx="3766466" cy="163999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1FB9928-33B6-43F3-8584-1452151A5B67}"/>
                </a:ext>
              </a:extLst>
            </p:cNvPr>
            <p:cNvGrpSpPr/>
            <p:nvPr/>
          </p:nvGrpSpPr>
          <p:grpSpPr>
            <a:xfrm>
              <a:off x="1660432" y="2170162"/>
              <a:ext cx="685800" cy="685800"/>
              <a:chOff x="1293019" y="2286000"/>
              <a:chExt cx="685800" cy="6858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35CB3AD-4F84-42D6-B3EC-E3421AB415B9}"/>
                  </a:ext>
                </a:extLst>
              </p:cNvPr>
              <p:cNvSpPr/>
              <p:nvPr/>
            </p:nvSpPr>
            <p:spPr>
              <a:xfrm>
                <a:off x="1293019" y="2286000"/>
                <a:ext cx="685800" cy="685800"/>
              </a:xfrm>
              <a:prstGeom prst="ellipse">
                <a:avLst/>
              </a:prstGeom>
              <a:solidFill>
                <a:srgbClr val="1F40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Graphic 19" descr="Dollar">
                <a:extLst>
                  <a:ext uri="{FF2B5EF4-FFF2-40B4-BE49-F238E27FC236}">
                    <a16:creationId xmlns:a16="http://schemas.microsoft.com/office/drawing/2014/main" id="{CC0207E3-A258-4EB7-A703-A382D9AA8A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1407319" y="2400300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7BDC69-C0BD-47F4-A3C8-AF9E68DBA2D9}"/>
                </a:ext>
              </a:extLst>
            </p:cNvPr>
            <p:cNvSpPr txBox="1"/>
            <p:nvPr/>
          </p:nvSpPr>
          <p:spPr>
            <a:xfrm>
              <a:off x="120099" y="2979157"/>
              <a:ext cx="37664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Under-actuated MAVs cheap and widespread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8EBFA1-143A-4747-9E52-3A48FE2A9F9F}"/>
              </a:ext>
            </a:extLst>
          </p:cNvPr>
          <p:cNvGrpSpPr/>
          <p:nvPr/>
        </p:nvGrpSpPr>
        <p:grpSpPr>
          <a:xfrm>
            <a:off x="8351058" y="3048000"/>
            <a:ext cx="3353390" cy="1645154"/>
            <a:chOff x="4416130" y="2181536"/>
            <a:chExt cx="3353390" cy="164515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CAFF65-EFA8-4B2B-A1A5-45D163958495}"/>
                </a:ext>
              </a:extLst>
            </p:cNvPr>
            <p:cNvSpPr txBox="1"/>
            <p:nvPr/>
          </p:nvSpPr>
          <p:spPr>
            <a:xfrm>
              <a:off x="4416130" y="2995693"/>
              <a:ext cx="3353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Plug-and-play End Effector extension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D05F208-16F7-4545-978B-119136566594}"/>
                </a:ext>
              </a:extLst>
            </p:cNvPr>
            <p:cNvGrpSpPr/>
            <p:nvPr/>
          </p:nvGrpSpPr>
          <p:grpSpPr>
            <a:xfrm>
              <a:off x="5749925" y="2181536"/>
              <a:ext cx="685800" cy="685800"/>
              <a:chOff x="5749925" y="2181536"/>
              <a:chExt cx="685800" cy="6858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7FE9670-C307-40BE-A722-848DB63378F3}"/>
                  </a:ext>
                </a:extLst>
              </p:cNvPr>
              <p:cNvSpPr/>
              <p:nvPr/>
            </p:nvSpPr>
            <p:spPr>
              <a:xfrm>
                <a:off x="5749925" y="2181536"/>
                <a:ext cx="685800" cy="685800"/>
              </a:xfrm>
              <a:prstGeom prst="ellipse">
                <a:avLst/>
              </a:prstGeom>
              <a:solidFill>
                <a:srgbClr val="1F40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Graphic 24" descr="Gears">
                <a:extLst>
                  <a:ext uri="{FF2B5EF4-FFF2-40B4-BE49-F238E27FC236}">
                    <a16:creationId xmlns:a16="http://schemas.microsoft.com/office/drawing/2014/main" id="{1A100768-C747-4D9B-8A76-5060B3A0D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5864225" y="2284462"/>
                <a:ext cx="457200" cy="457200"/>
              </a:xfrm>
              <a:prstGeom prst="rect">
                <a:avLst/>
              </a:prstGeom>
            </p:spPr>
          </p:pic>
        </p:grpSp>
      </p:grp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FFAD5EF8-D18D-465B-A759-396FE1D0941F}"/>
              </a:ext>
            </a:extLst>
          </p:cNvPr>
          <p:cNvSpPr/>
          <p:nvPr/>
        </p:nvSpPr>
        <p:spPr>
          <a:xfrm>
            <a:off x="3826808" y="3238215"/>
            <a:ext cx="533400" cy="321468"/>
          </a:xfrm>
          <a:prstGeom prst="rightArrow">
            <a:avLst/>
          </a:prstGeom>
          <a:solidFill>
            <a:schemeClr val="bg2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EF55AF21-54A3-4BA0-A520-D2EDA9D948AB}"/>
              </a:ext>
            </a:extLst>
          </p:cNvPr>
          <p:cNvSpPr/>
          <p:nvPr/>
        </p:nvSpPr>
        <p:spPr>
          <a:xfrm>
            <a:off x="7840911" y="3250189"/>
            <a:ext cx="533400" cy="321468"/>
          </a:xfrm>
          <a:prstGeom prst="rightArrow">
            <a:avLst/>
          </a:prstGeom>
          <a:solidFill>
            <a:schemeClr val="bg2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21302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1A42BFD-3C94-42FE-87C8-92C273A8E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1" y="2024062"/>
            <a:ext cx="3657600" cy="4213228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MAV Position Drift Estimator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6CA923-3A16-4388-9DF3-3760AAAB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0353" y="2024061"/>
            <a:ext cx="3657600" cy="4213225"/>
          </a:xfrm>
        </p:spPr>
        <p:txBody>
          <a:bodyPr/>
          <a:lstStyle/>
          <a:p>
            <a:pPr marL="0" indent="0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b="1" dirty="0"/>
              <a:t>Whiteboard Orientation Estimator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solidFill>
                  <a:prstClr val="black"/>
                </a:solidFill>
              </a:rPr>
              <a:t>Contribution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GB" sz="1800" dirty="0">
                <a:solidFill>
                  <a:prstClr val="black"/>
                </a:solidFill>
              </a:rPr>
              <a:t>: 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Simulation of Aerial Writing for Evaluation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BE8B2A5-8F59-406F-8761-462B9F322536}"/>
              </a:ext>
            </a:extLst>
          </p:cNvPr>
          <p:cNvSpPr txBox="1">
            <a:spLocks/>
          </p:cNvSpPr>
          <p:nvPr/>
        </p:nvSpPr>
        <p:spPr>
          <a:xfrm>
            <a:off x="8205789" y="2024060"/>
            <a:ext cx="3657600" cy="4213225"/>
          </a:xfrm>
          <a:prstGeom prst="rect">
            <a:avLst/>
          </a:prstGeom>
        </p:spPr>
        <p:txBody>
          <a:bodyPr vert="horz" lIns="14040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b="1" dirty="0"/>
              <a:t>Relative End Effector Position Control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69D479-548C-4AB8-A02C-FE8B8A992983}"/>
              </a:ext>
            </a:extLst>
          </p:cNvPr>
          <p:cNvGrpSpPr/>
          <p:nvPr/>
        </p:nvGrpSpPr>
        <p:grpSpPr>
          <a:xfrm>
            <a:off x="1838144" y="2057400"/>
            <a:ext cx="640080" cy="640080"/>
            <a:chOff x="3350419" y="3733800"/>
            <a:chExt cx="640080" cy="6400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7D472E-84D9-48E7-92EF-08EB2B9E3671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324CAE-B76A-468D-9033-1F3C928E43E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/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E2F16A-CCA4-4F88-A355-147E98EC243B}"/>
              </a:ext>
            </a:extLst>
          </p:cNvPr>
          <p:cNvGrpSpPr/>
          <p:nvPr/>
        </p:nvGrpSpPr>
        <p:grpSpPr>
          <a:xfrm>
            <a:off x="5772785" y="2057400"/>
            <a:ext cx="640080" cy="640080"/>
            <a:chOff x="3350419" y="3733800"/>
            <a:chExt cx="640080" cy="64008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FCC0F0C-1659-455A-B2FE-43FAB08CDCDB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1DA5F4-E8BB-4E9D-9EE1-879E85C734A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/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E80E7-72FC-4051-957D-91261C32122B}"/>
              </a:ext>
            </a:extLst>
          </p:cNvPr>
          <p:cNvGrpSpPr/>
          <p:nvPr/>
        </p:nvGrpSpPr>
        <p:grpSpPr>
          <a:xfrm>
            <a:off x="9714549" y="2057400"/>
            <a:ext cx="640080" cy="640080"/>
            <a:chOff x="3350419" y="3733800"/>
            <a:chExt cx="640080" cy="64008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CCEBC11-8E53-42FA-89C3-3B6F135D4C78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031447-731F-4852-8D8E-53E1000061B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/>
                <a:t>3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D043E5-04AC-44A8-81E2-846F404F50C7}"/>
              </a:ext>
            </a:extLst>
          </p:cNvPr>
          <p:cNvCxnSpPr/>
          <p:nvPr/>
        </p:nvCxnSpPr>
        <p:spPr>
          <a:xfrm>
            <a:off x="3971927" y="1978165"/>
            <a:ext cx="0" cy="27432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8BA900-BD81-462F-A8C4-F79F3DF14EA8}"/>
              </a:ext>
            </a:extLst>
          </p:cNvPr>
          <p:cNvCxnSpPr/>
          <p:nvPr/>
        </p:nvCxnSpPr>
        <p:spPr>
          <a:xfrm>
            <a:off x="8227219" y="1978165"/>
            <a:ext cx="0" cy="27432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ABF3DB-3750-4DC8-8EBA-F867338B65E0}"/>
              </a:ext>
            </a:extLst>
          </p:cNvPr>
          <p:cNvSpPr txBox="1"/>
          <p:nvPr/>
        </p:nvSpPr>
        <p:spPr>
          <a:xfrm>
            <a:off x="4035712" y="5257800"/>
            <a:ext cx="4106294" cy="461665"/>
          </a:xfrm>
          <a:prstGeom prst="rect">
            <a:avLst/>
          </a:prstGeom>
          <a:noFill/>
          <a:ln w="38100">
            <a:solidFill>
              <a:srgbClr val="1F407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Combine all Error Sources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FDD755D7-3F1E-4A30-871C-B1858DFB1FD0}"/>
              </a:ext>
            </a:extLst>
          </p:cNvPr>
          <p:cNvSpPr/>
          <p:nvPr/>
        </p:nvSpPr>
        <p:spPr>
          <a:xfrm rot="2700000">
            <a:off x="2696183" y="4560631"/>
            <a:ext cx="533400" cy="321468"/>
          </a:xfrm>
          <a:prstGeom prst="rightArrow">
            <a:avLst/>
          </a:prstGeom>
          <a:solidFill>
            <a:schemeClr val="bg2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AED289BD-6072-4956-822F-D8F03D438D89}"/>
              </a:ext>
            </a:extLst>
          </p:cNvPr>
          <p:cNvSpPr/>
          <p:nvPr/>
        </p:nvSpPr>
        <p:spPr>
          <a:xfrm rot="5400000">
            <a:off x="5822159" y="4500984"/>
            <a:ext cx="533400" cy="321468"/>
          </a:xfrm>
          <a:prstGeom prst="rightArrow">
            <a:avLst/>
          </a:prstGeom>
          <a:solidFill>
            <a:schemeClr val="bg2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0D31C09E-C4B2-44F6-BABE-C2C65A18F88B}"/>
              </a:ext>
            </a:extLst>
          </p:cNvPr>
          <p:cNvSpPr/>
          <p:nvPr/>
        </p:nvSpPr>
        <p:spPr>
          <a:xfrm rot="8100000">
            <a:off x="8957655" y="4560632"/>
            <a:ext cx="533400" cy="321468"/>
          </a:xfrm>
          <a:prstGeom prst="rightArrow">
            <a:avLst/>
          </a:prstGeom>
          <a:solidFill>
            <a:schemeClr val="bg2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3063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Combined Error Simulation and Rectification</a:t>
            </a:r>
            <a:endParaRPr lang="en-GB" dirty="0"/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7F23694F-FB27-46CE-BB4C-3CFBC5C09B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069039"/>
              </p:ext>
            </p:extLst>
          </p:nvPr>
        </p:nvGraphicFramePr>
        <p:xfrm>
          <a:off x="9827420" y="740954"/>
          <a:ext cx="19050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All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pic>
        <p:nvPicPr>
          <p:cNvPr id="12" name="Graphic 11">
            <a:extLst>
              <a:ext uri="{FF2B5EF4-FFF2-40B4-BE49-F238E27FC236}">
                <a16:creationId xmlns:a16="http://schemas.microsoft.com/office/drawing/2014/main" id="{E44B3A8C-641E-4083-84C7-D2608F103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52744" y="1627877"/>
            <a:ext cx="8886686" cy="43492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1A3472-24C4-47C2-A9C3-9569B00C3656}"/>
              </a:ext>
            </a:extLst>
          </p:cNvPr>
          <p:cNvSpPr txBox="1"/>
          <p:nvPr/>
        </p:nvSpPr>
        <p:spPr>
          <a:xfrm>
            <a:off x="3883819" y="6080323"/>
            <a:ext cx="5027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22: True and estimated MAV Position Drift with Estimator turned on.</a:t>
            </a:r>
          </a:p>
        </p:txBody>
      </p:sp>
    </p:spTree>
    <p:extLst>
      <p:ext uri="{BB962C8B-B14F-4D97-AF65-F5344CB8AC3E}">
        <p14:creationId xmlns:p14="http://schemas.microsoft.com/office/powerpoint/2010/main" val="939370234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Combined Error Simulation and Rectification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A0CCA1-DEE4-44C1-AFCB-B221D3DCB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52744" y="1665141"/>
            <a:ext cx="8886686" cy="42747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7CE4E2-0A6C-4E6B-A026-00A77CF02CBE}"/>
              </a:ext>
            </a:extLst>
          </p:cNvPr>
          <p:cNvSpPr txBox="1"/>
          <p:nvPr/>
        </p:nvSpPr>
        <p:spPr>
          <a:xfrm>
            <a:off x="3883819" y="6080323"/>
            <a:ext cx="5027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23: True and estimated Whiteboard Orientation Offset with Estimator turned on.</a:t>
            </a: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E7581F73-2F55-4EB2-BE7E-504C65A3E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699542"/>
              </p:ext>
            </p:extLst>
          </p:nvPr>
        </p:nvGraphicFramePr>
        <p:xfrm>
          <a:off x="9827420" y="740954"/>
          <a:ext cx="19050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All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339572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Combined Error Simulation and Rectification</a:t>
            </a:r>
            <a:endParaRPr lang="en-GB" dirty="0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90265C1C-F669-4AF7-944F-A654374362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180080"/>
              </p:ext>
            </p:extLst>
          </p:nvPr>
        </p:nvGraphicFramePr>
        <p:xfrm>
          <a:off x="9827420" y="740954"/>
          <a:ext cx="19050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All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pic>
        <p:nvPicPr>
          <p:cNvPr id="9" name="Graphic 8">
            <a:extLst>
              <a:ext uri="{FF2B5EF4-FFF2-40B4-BE49-F238E27FC236}">
                <a16:creationId xmlns:a16="http://schemas.microsoft.com/office/drawing/2014/main" id="{0790E173-D6BA-4F15-963C-76C5FD439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96253" y="1665141"/>
            <a:ext cx="8799667" cy="4274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BA21B9-1C87-4EA9-B6B0-D7E6B2415258}"/>
              </a:ext>
            </a:extLst>
          </p:cNvPr>
          <p:cNvSpPr txBox="1"/>
          <p:nvPr/>
        </p:nvSpPr>
        <p:spPr>
          <a:xfrm>
            <a:off x="3883819" y="6080323"/>
            <a:ext cx="5027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24: True and estimated Servo Angle Offsets set with Relative Control turned on.</a:t>
            </a:r>
          </a:p>
        </p:txBody>
      </p:sp>
    </p:spTree>
    <p:extLst>
      <p:ext uri="{BB962C8B-B14F-4D97-AF65-F5344CB8AC3E}">
        <p14:creationId xmlns:p14="http://schemas.microsoft.com/office/powerpoint/2010/main" val="4221952071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Combined Error Simulation and Rectification</a:t>
            </a:r>
            <a:endParaRPr lang="en-GB" dirty="0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B78DB459-C4B2-4A97-B23A-3D13F95641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202313"/>
              </p:ext>
            </p:extLst>
          </p:nvPr>
        </p:nvGraphicFramePr>
        <p:xfrm>
          <a:off x="9751219" y="740954"/>
          <a:ext cx="1981201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None</a:t>
                      </a:r>
                    </a:p>
                  </a:txBody>
                  <a:tcP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pic>
        <p:nvPicPr>
          <p:cNvPr id="9" name="Graphic 8">
            <a:extLst>
              <a:ext uri="{FF2B5EF4-FFF2-40B4-BE49-F238E27FC236}">
                <a16:creationId xmlns:a16="http://schemas.microsoft.com/office/drawing/2014/main" id="{25D895ED-E467-4402-9F53-F18CD7572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901569" y="1706469"/>
            <a:ext cx="6382512" cy="4260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EEC9AB-2A6C-4FB4-B94F-A4AD80612625}"/>
              </a:ext>
            </a:extLst>
          </p:cNvPr>
          <p:cNvSpPr txBox="1"/>
          <p:nvPr/>
        </p:nvSpPr>
        <p:spPr>
          <a:xfrm>
            <a:off x="3733007" y="6080323"/>
            <a:ext cx="4722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25: Visual Error with All Feedback Components being turned off.</a:t>
            </a:r>
          </a:p>
        </p:txBody>
      </p:sp>
    </p:spTree>
    <p:extLst>
      <p:ext uri="{BB962C8B-B14F-4D97-AF65-F5344CB8AC3E}">
        <p14:creationId xmlns:p14="http://schemas.microsoft.com/office/powerpoint/2010/main" val="557857061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45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Combined Error Simulation and Rectification</a:t>
            </a:r>
            <a:endParaRPr lang="en-GB" dirty="0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028BEF6F-1E8F-4F22-B417-EC93AED20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180080"/>
              </p:ext>
            </p:extLst>
          </p:nvPr>
        </p:nvGraphicFramePr>
        <p:xfrm>
          <a:off x="9827420" y="740954"/>
          <a:ext cx="19050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All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7A3D4971-D886-4008-BFDD-65A65B124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903082" y="1715110"/>
            <a:ext cx="6379486" cy="42428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B68500-E131-483B-BA90-F114E9E5ECD7}"/>
              </a:ext>
            </a:extLst>
          </p:cNvPr>
          <p:cNvSpPr txBox="1"/>
          <p:nvPr/>
        </p:nvSpPr>
        <p:spPr>
          <a:xfrm>
            <a:off x="3733007" y="6080323"/>
            <a:ext cx="4722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26: Visual Error with All Feedback Components being turned on.</a:t>
            </a:r>
          </a:p>
        </p:txBody>
      </p:sp>
    </p:spTree>
    <p:extLst>
      <p:ext uri="{BB962C8B-B14F-4D97-AF65-F5344CB8AC3E}">
        <p14:creationId xmlns:p14="http://schemas.microsoft.com/office/powerpoint/2010/main" val="13888961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Combined Error Simulation and Rectification</a:t>
            </a:r>
            <a:endParaRPr lang="en-GB" dirty="0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028BEF6F-1E8F-4F22-B417-EC93AED2057F}"/>
              </a:ext>
            </a:extLst>
          </p:cNvPr>
          <p:cNvGraphicFramePr>
            <a:graphicFrameLocks noGrp="1"/>
          </p:cNvGraphicFramePr>
          <p:nvPr/>
        </p:nvGraphicFramePr>
        <p:xfrm>
          <a:off x="9827420" y="740954"/>
          <a:ext cx="19050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All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CB68500-E131-483B-BA90-F114E9E5ECD7}"/>
              </a:ext>
            </a:extLst>
          </p:cNvPr>
          <p:cNvSpPr txBox="1"/>
          <p:nvPr/>
        </p:nvSpPr>
        <p:spPr>
          <a:xfrm>
            <a:off x="3733007" y="6080323"/>
            <a:ext cx="4722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27: Box Plots with All Feedback Components being turned on.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225B8D7-AAFC-4BF1-8329-61E3B3889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6837" y="1735555"/>
            <a:ext cx="8951976" cy="42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601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Felix Graule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Discussion:</a:t>
            </a:r>
            <a:br>
              <a:rPr lang="en-GB" dirty="0"/>
            </a:br>
            <a:r>
              <a:rPr lang="en-GB" dirty="0"/>
              <a:t>Key Takeaways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8EE765-F056-444F-958E-F706AF5608E9}"/>
              </a:ext>
            </a:extLst>
          </p:cNvPr>
          <p:cNvGrpSpPr/>
          <p:nvPr/>
        </p:nvGrpSpPr>
        <p:grpSpPr>
          <a:xfrm>
            <a:off x="329301" y="2706295"/>
            <a:ext cx="3518787" cy="1637105"/>
            <a:chOff x="472538" y="2170162"/>
            <a:chExt cx="3518787" cy="163710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667C7C-2AB5-4B32-9BCB-DC7A5DFECFEF}"/>
                </a:ext>
              </a:extLst>
            </p:cNvPr>
            <p:cNvGrpSpPr/>
            <p:nvPr/>
          </p:nvGrpSpPr>
          <p:grpSpPr>
            <a:xfrm>
              <a:off x="1887780" y="2170162"/>
              <a:ext cx="685800" cy="685800"/>
              <a:chOff x="1520367" y="2286000"/>
              <a:chExt cx="685800" cy="68580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677C6F3B-8182-469C-BF41-869E24FEDDE2}"/>
                  </a:ext>
                </a:extLst>
              </p:cNvPr>
              <p:cNvSpPr/>
              <p:nvPr/>
            </p:nvSpPr>
            <p:spPr>
              <a:xfrm>
                <a:off x="1520367" y="2286000"/>
                <a:ext cx="685800" cy="685800"/>
              </a:xfrm>
              <a:prstGeom prst="ellipse">
                <a:avLst/>
              </a:prstGeom>
              <a:solidFill>
                <a:srgbClr val="1F40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" name="Graphic 6" descr="Checkmark">
                <a:extLst>
                  <a:ext uri="{FF2B5EF4-FFF2-40B4-BE49-F238E27FC236}">
                    <a16:creationId xmlns:a16="http://schemas.microsoft.com/office/drawing/2014/main" id="{07A1127D-07EA-4A11-8B83-F6670EE75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34667" y="2398378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9B9297-89B2-4828-9C51-F81E2E934CDD}"/>
                </a:ext>
              </a:extLst>
            </p:cNvPr>
            <p:cNvSpPr txBox="1"/>
            <p:nvPr/>
          </p:nvSpPr>
          <p:spPr>
            <a:xfrm>
              <a:off x="472538" y="2976270"/>
              <a:ext cx="35187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All Error Sources </a:t>
              </a:r>
              <a:br>
                <a:rPr lang="en-GB" sz="2400" dirty="0"/>
              </a:br>
              <a:r>
                <a:rPr lang="en-GB" sz="2400" dirty="0"/>
                <a:t>removed effectively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D52728-DA72-4D63-98CC-DAC1E6453ED2}"/>
              </a:ext>
            </a:extLst>
          </p:cNvPr>
          <p:cNvGrpSpPr/>
          <p:nvPr/>
        </p:nvGrpSpPr>
        <p:grpSpPr>
          <a:xfrm>
            <a:off x="4574779" y="4630206"/>
            <a:ext cx="3049588" cy="1634198"/>
            <a:chOff x="4569619" y="2167061"/>
            <a:chExt cx="3049588" cy="163419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2B3C45-28E2-4A43-B558-0FF17223A451}"/>
                </a:ext>
              </a:extLst>
            </p:cNvPr>
            <p:cNvSpPr txBox="1"/>
            <p:nvPr/>
          </p:nvSpPr>
          <p:spPr>
            <a:xfrm>
              <a:off x="4569619" y="2970262"/>
              <a:ext cx="30495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Drastically improved Visual Appearance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F1EBD55-A78F-46E9-8882-88AF67D385A9}"/>
                </a:ext>
              </a:extLst>
            </p:cNvPr>
            <p:cNvGrpSpPr/>
            <p:nvPr/>
          </p:nvGrpSpPr>
          <p:grpSpPr>
            <a:xfrm>
              <a:off x="5749925" y="2167061"/>
              <a:ext cx="685800" cy="685800"/>
              <a:chOff x="5749925" y="2167061"/>
              <a:chExt cx="685800" cy="6858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BE590A6-819A-45B9-A0BE-BE0C2074E160}"/>
                  </a:ext>
                </a:extLst>
              </p:cNvPr>
              <p:cNvSpPr/>
              <p:nvPr/>
            </p:nvSpPr>
            <p:spPr>
              <a:xfrm>
                <a:off x="5749925" y="2167061"/>
                <a:ext cx="685800" cy="685800"/>
              </a:xfrm>
              <a:prstGeom prst="ellipse">
                <a:avLst/>
              </a:prstGeom>
              <a:solidFill>
                <a:srgbClr val="1F40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9" name="Graphic 18" descr="Eye">
                <a:extLst>
                  <a:ext uri="{FF2B5EF4-FFF2-40B4-BE49-F238E27FC236}">
                    <a16:creationId xmlns:a16="http://schemas.microsoft.com/office/drawing/2014/main" id="{0E77D54B-E5E7-49AB-B20F-1809B5AC8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64225" y="2284462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010F87-2238-4D46-A0A2-ED7DB7F0E54B}"/>
              </a:ext>
            </a:extLst>
          </p:cNvPr>
          <p:cNvGrpSpPr/>
          <p:nvPr/>
        </p:nvGrpSpPr>
        <p:grpSpPr>
          <a:xfrm>
            <a:off x="677743" y="4625870"/>
            <a:ext cx="2819400" cy="2003530"/>
            <a:chOff x="8659906" y="2167061"/>
            <a:chExt cx="2819400" cy="200353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FE0C1A8-7983-4B04-B5F8-B1D35B9C4674}"/>
                </a:ext>
              </a:extLst>
            </p:cNvPr>
            <p:cNvGrpSpPr/>
            <p:nvPr/>
          </p:nvGrpSpPr>
          <p:grpSpPr>
            <a:xfrm>
              <a:off x="9726706" y="2167061"/>
              <a:ext cx="685800" cy="685800"/>
              <a:chOff x="5749925" y="2167061"/>
              <a:chExt cx="685800" cy="6858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EC9AC2C-EDB1-4EC4-ABFD-6D39A8685B39}"/>
                  </a:ext>
                </a:extLst>
              </p:cNvPr>
              <p:cNvSpPr/>
              <p:nvPr/>
            </p:nvSpPr>
            <p:spPr>
              <a:xfrm>
                <a:off x="5749925" y="2167061"/>
                <a:ext cx="685800" cy="685800"/>
              </a:xfrm>
              <a:prstGeom prst="ellipse">
                <a:avLst/>
              </a:prstGeom>
              <a:solidFill>
                <a:srgbClr val="1F40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3" name="Graphic 22" descr="Arrow circle">
                <a:extLst>
                  <a:ext uri="{FF2B5EF4-FFF2-40B4-BE49-F238E27FC236}">
                    <a16:creationId xmlns:a16="http://schemas.microsoft.com/office/drawing/2014/main" id="{3E6132C6-3C9B-48F3-96AD-930D3F025C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864225" y="2284462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BD6BBA-54A9-4A58-9830-78C937B03A7F}"/>
                </a:ext>
              </a:extLst>
            </p:cNvPr>
            <p:cNvSpPr txBox="1"/>
            <p:nvPr/>
          </p:nvSpPr>
          <p:spPr>
            <a:xfrm>
              <a:off x="8659906" y="2970262"/>
              <a:ext cx="2819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Repeatable Method</a:t>
              </a:r>
            </a:p>
            <a:p>
              <a:pPr algn="ctr"/>
              <a:endParaRPr lang="en-GB" sz="24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D05032-1D9B-4E90-A057-7CADBCB53A4A}"/>
              </a:ext>
            </a:extLst>
          </p:cNvPr>
          <p:cNvGrpSpPr/>
          <p:nvPr/>
        </p:nvGrpSpPr>
        <p:grpSpPr>
          <a:xfrm>
            <a:off x="4689873" y="2703408"/>
            <a:ext cx="2819400" cy="1639992"/>
            <a:chOff x="593632" y="2170162"/>
            <a:chExt cx="2819400" cy="16399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FCDBCCB-4D73-42C4-8ECF-8F87A408E50E}"/>
                </a:ext>
              </a:extLst>
            </p:cNvPr>
            <p:cNvGrpSpPr/>
            <p:nvPr/>
          </p:nvGrpSpPr>
          <p:grpSpPr>
            <a:xfrm>
              <a:off x="1660432" y="2170162"/>
              <a:ext cx="685800" cy="685800"/>
              <a:chOff x="1293019" y="2286000"/>
              <a:chExt cx="685800" cy="6858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65ACDCC-74C6-48FC-8B97-FE81C01282EC}"/>
                  </a:ext>
                </a:extLst>
              </p:cNvPr>
              <p:cNvSpPr/>
              <p:nvPr/>
            </p:nvSpPr>
            <p:spPr>
              <a:xfrm>
                <a:off x="1293019" y="2286000"/>
                <a:ext cx="685800" cy="685800"/>
              </a:xfrm>
              <a:prstGeom prst="ellipse">
                <a:avLst/>
              </a:prstGeom>
              <a:solidFill>
                <a:srgbClr val="1F40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Graphic 28" descr="Ruler">
                <a:extLst>
                  <a:ext uri="{FF2B5EF4-FFF2-40B4-BE49-F238E27FC236}">
                    <a16:creationId xmlns:a16="http://schemas.microsoft.com/office/drawing/2014/main" id="{2E409374-7CF5-47FE-8EA4-A0DDE04AC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1407319" y="2400300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27E0CFB-C98D-4535-B99E-5071B2E41332}"/>
                </a:ext>
              </a:extLst>
            </p:cNvPr>
            <p:cNvSpPr txBox="1"/>
            <p:nvPr/>
          </p:nvSpPr>
          <p:spPr>
            <a:xfrm>
              <a:off x="593632" y="2979157"/>
              <a:ext cx="2819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Achieve millimetre-level Accuracy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7CF4C72-8AAC-4DC5-BFA0-CCDEBEF95743}"/>
              </a:ext>
            </a:extLst>
          </p:cNvPr>
          <p:cNvGrpSpPr/>
          <p:nvPr/>
        </p:nvGrpSpPr>
        <p:grpSpPr>
          <a:xfrm>
            <a:off x="8094487" y="4627082"/>
            <a:ext cx="3866532" cy="1637322"/>
            <a:chOff x="4159559" y="2167061"/>
            <a:chExt cx="3866532" cy="163732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0160086-6CE8-4DCE-866B-540EAE790D44}"/>
                </a:ext>
              </a:extLst>
            </p:cNvPr>
            <p:cNvSpPr txBox="1"/>
            <p:nvPr/>
          </p:nvSpPr>
          <p:spPr>
            <a:xfrm>
              <a:off x="4159559" y="2973386"/>
              <a:ext cx="38665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Interference between Feedback Components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6AFA6C4-936E-4518-9ADA-C6CE74D0DB3D}"/>
                </a:ext>
              </a:extLst>
            </p:cNvPr>
            <p:cNvGrpSpPr/>
            <p:nvPr/>
          </p:nvGrpSpPr>
          <p:grpSpPr>
            <a:xfrm>
              <a:off x="5749925" y="2167061"/>
              <a:ext cx="685800" cy="685800"/>
              <a:chOff x="5749925" y="2167061"/>
              <a:chExt cx="685800" cy="685800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40758DE-18C1-4838-A284-06B3F716EBAE}"/>
                  </a:ext>
                </a:extLst>
              </p:cNvPr>
              <p:cNvSpPr/>
              <p:nvPr/>
            </p:nvSpPr>
            <p:spPr>
              <a:xfrm>
                <a:off x="5749925" y="2167061"/>
                <a:ext cx="685800" cy="685800"/>
              </a:xfrm>
              <a:prstGeom prst="ellipse">
                <a:avLst/>
              </a:prstGeom>
              <a:solidFill>
                <a:srgbClr val="1F40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6" name="Graphic 35" descr="Transfer">
                <a:extLst>
                  <a:ext uri="{FF2B5EF4-FFF2-40B4-BE49-F238E27FC236}">
                    <a16:creationId xmlns:a16="http://schemas.microsoft.com/office/drawing/2014/main" id="{39C59FB0-CFB4-4230-BB28-8FE821625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864225" y="2284462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C7388CC-F275-4EDF-9961-BFF84374CA5A}"/>
              </a:ext>
            </a:extLst>
          </p:cNvPr>
          <p:cNvGrpSpPr/>
          <p:nvPr/>
        </p:nvGrpSpPr>
        <p:grpSpPr>
          <a:xfrm>
            <a:off x="8440961" y="2698246"/>
            <a:ext cx="3173584" cy="1645154"/>
            <a:chOff x="4506033" y="2181536"/>
            <a:chExt cx="3173584" cy="164515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A3EB1C5-DE04-4A03-A2C0-02874D959CA3}"/>
                </a:ext>
              </a:extLst>
            </p:cNvPr>
            <p:cNvSpPr txBox="1"/>
            <p:nvPr/>
          </p:nvSpPr>
          <p:spPr>
            <a:xfrm>
              <a:off x="4506033" y="2995693"/>
              <a:ext cx="31735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Loss of Observability when not in Contact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EA267F3-8F8A-4648-816B-749EEF74A088}"/>
                </a:ext>
              </a:extLst>
            </p:cNvPr>
            <p:cNvGrpSpPr/>
            <p:nvPr/>
          </p:nvGrpSpPr>
          <p:grpSpPr>
            <a:xfrm>
              <a:off x="5749925" y="2181536"/>
              <a:ext cx="685800" cy="685800"/>
              <a:chOff x="5749925" y="2181536"/>
              <a:chExt cx="685800" cy="6858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0D41EF9-495F-4908-B1AB-933E7CEB6D63}"/>
                  </a:ext>
                </a:extLst>
              </p:cNvPr>
              <p:cNvSpPr/>
              <p:nvPr/>
            </p:nvSpPr>
            <p:spPr>
              <a:xfrm>
                <a:off x="5749925" y="2181536"/>
                <a:ext cx="685800" cy="685800"/>
              </a:xfrm>
              <a:prstGeom prst="ellipse">
                <a:avLst/>
              </a:prstGeom>
              <a:solidFill>
                <a:srgbClr val="1F40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1" name="Graphic 40" descr="Blackboard">
                <a:extLst>
                  <a:ext uri="{FF2B5EF4-FFF2-40B4-BE49-F238E27FC236}">
                    <a16:creationId xmlns:a16="http://schemas.microsoft.com/office/drawing/2014/main" id="{2637A4B4-98D2-42F5-984E-E25441510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5864225" y="2284462"/>
                <a:ext cx="457200" cy="457200"/>
              </a:xfrm>
              <a:prstGeom prst="rect">
                <a:avLst/>
              </a:prstGeom>
            </p:spPr>
          </p:pic>
        </p:grp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3B74424-1453-405A-A34B-5255ED772703}"/>
              </a:ext>
            </a:extLst>
          </p:cNvPr>
          <p:cNvCxnSpPr/>
          <p:nvPr/>
        </p:nvCxnSpPr>
        <p:spPr>
          <a:xfrm>
            <a:off x="3971927" y="1676400"/>
            <a:ext cx="0" cy="45720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C9DE694-2603-4B5D-8672-E6F5DF34D59A}"/>
              </a:ext>
            </a:extLst>
          </p:cNvPr>
          <p:cNvCxnSpPr/>
          <p:nvPr/>
        </p:nvCxnSpPr>
        <p:spPr>
          <a:xfrm>
            <a:off x="8227219" y="1676400"/>
            <a:ext cx="0" cy="45720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813FBB2-F018-4E45-8786-BC020BABCA2C}"/>
              </a:ext>
            </a:extLst>
          </p:cNvPr>
          <p:cNvSpPr txBox="1"/>
          <p:nvPr/>
        </p:nvSpPr>
        <p:spPr>
          <a:xfrm>
            <a:off x="323850" y="1602082"/>
            <a:ext cx="351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General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EA8BAA-7CCD-465A-BA5E-4CAD6AD68260}"/>
              </a:ext>
            </a:extLst>
          </p:cNvPr>
          <p:cNvSpPr txBox="1"/>
          <p:nvPr/>
        </p:nvSpPr>
        <p:spPr>
          <a:xfrm>
            <a:off x="4340180" y="1603252"/>
            <a:ext cx="351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Performance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B401D0B-8056-49B4-BDAD-4CFD02AF699E}"/>
              </a:ext>
            </a:extLst>
          </p:cNvPr>
          <p:cNvSpPr txBox="1"/>
          <p:nvPr/>
        </p:nvSpPr>
        <p:spPr>
          <a:xfrm>
            <a:off x="8268359" y="1600200"/>
            <a:ext cx="351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Limitations</a:t>
            </a:r>
          </a:p>
        </p:txBody>
      </p:sp>
    </p:spTree>
    <p:extLst>
      <p:ext uri="{BB962C8B-B14F-4D97-AF65-F5344CB8AC3E}">
        <p14:creationId xmlns:p14="http://schemas.microsoft.com/office/powerpoint/2010/main" val="2458805057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48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Discussion:</a:t>
            </a:r>
            <a:br>
              <a:rPr lang="en-GB" dirty="0"/>
            </a:br>
            <a:r>
              <a:rPr lang="en-GB" dirty="0"/>
              <a:t>Future Work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52E347-A55D-4206-8F2C-6E5A567FC0C4}"/>
              </a:ext>
            </a:extLst>
          </p:cNvPr>
          <p:cNvGrpSpPr/>
          <p:nvPr/>
        </p:nvGrpSpPr>
        <p:grpSpPr>
          <a:xfrm>
            <a:off x="329301" y="2706295"/>
            <a:ext cx="3518787" cy="1637105"/>
            <a:chOff x="472538" y="2170162"/>
            <a:chExt cx="3518787" cy="163710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ECCC88-0AA6-42E5-BA98-8C0FA953CCB7}"/>
                </a:ext>
              </a:extLst>
            </p:cNvPr>
            <p:cNvSpPr/>
            <p:nvPr/>
          </p:nvSpPr>
          <p:spPr>
            <a:xfrm>
              <a:off x="1887780" y="2170162"/>
              <a:ext cx="685800" cy="685800"/>
            </a:xfrm>
            <a:prstGeom prst="ellipse">
              <a:avLst/>
            </a:prstGeom>
            <a:solidFill>
              <a:srgbClr val="1F4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D2DDE6-0CC5-4B3F-B040-68533ABAB812}"/>
                </a:ext>
              </a:extLst>
            </p:cNvPr>
            <p:cNvSpPr txBox="1"/>
            <p:nvPr/>
          </p:nvSpPr>
          <p:spPr>
            <a:xfrm>
              <a:off x="472538" y="2976270"/>
              <a:ext cx="35187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Evaluation in real-world Aerial Writing Task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D79018-7CBC-467F-99FA-B46359CBAC80}"/>
              </a:ext>
            </a:extLst>
          </p:cNvPr>
          <p:cNvGrpSpPr/>
          <p:nvPr/>
        </p:nvGrpSpPr>
        <p:grpSpPr>
          <a:xfrm>
            <a:off x="4574779" y="4630206"/>
            <a:ext cx="3049588" cy="1634198"/>
            <a:chOff x="4569619" y="2167061"/>
            <a:chExt cx="3049588" cy="163419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5C85DF-7CC2-457F-A44D-BA9B3B73AEFA}"/>
                </a:ext>
              </a:extLst>
            </p:cNvPr>
            <p:cNvSpPr txBox="1"/>
            <p:nvPr/>
          </p:nvSpPr>
          <p:spPr>
            <a:xfrm>
              <a:off x="4569619" y="2970262"/>
              <a:ext cx="30495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Wide </a:t>
              </a:r>
              <a:r>
                <a:rPr lang="en-GB" sz="2400" dirty="0" err="1"/>
                <a:t>FoV</a:t>
              </a:r>
              <a:r>
                <a:rPr lang="en-GB" sz="2400" dirty="0"/>
                <a:t> Camera for large Drawings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A8D6899-F66B-4B72-ABE9-D1F234EDD5FE}"/>
                </a:ext>
              </a:extLst>
            </p:cNvPr>
            <p:cNvGrpSpPr/>
            <p:nvPr/>
          </p:nvGrpSpPr>
          <p:grpSpPr>
            <a:xfrm>
              <a:off x="5749925" y="2167061"/>
              <a:ext cx="685800" cy="685800"/>
              <a:chOff x="5749925" y="2167061"/>
              <a:chExt cx="685800" cy="68580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FC22330-60AB-420C-87E0-6E2D06D982B4}"/>
                  </a:ext>
                </a:extLst>
              </p:cNvPr>
              <p:cNvSpPr/>
              <p:nvPr/>
            </p:nvSpPr>
            <p:spPr>
              <a:xfrm>
                <a:off x="5749925" y="2167061"/>
                <a:ext cx="685800" cy="685800"/>
              </a:xfrm>
              <a:prstGeom prst="ellipse">
                <a:avLst/>
              </a:prstGeom>
              <a:solidFill>
                <a:srgbClr val="1F40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8" name="Graphic 17" descr="Camera">
                <a:extLst>
                  <a:ext uri="{FF2B5EF4-FFF2-40B4-BE49-F238E27FC236}">
                    <a16:creationId xmlns:a16="http://schemas.microsoft.com/office/drawing/2014/main" id="{EE94B627-C0A5-46F5-9529-B6BDF7002B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864225" y="2284462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680D6B-5E52-4DCD-9E4E-AD08E6A84686}"/>
              </a:ext>
            </a:extLst>
          </p:cNvPr>
          <p:cNvGrpSpPr/>
          <p:nvPr/>
        </p:nvGrpSpPr>
        <p:grpSpPr>
          <a:xfrm>
            <a:off x="677743" y="4625870"/>
            <a:ext cx="2819400" cy="2003530"/>
            <a:chOff x="8659906" y="2167061"/>
            <a:chExt cx="2819400" cy="200353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30A6E96-1CBA-4731-B0E0-4380B046CE87}"/>
                </a:ext>
              </a:extLst>
            </p:cNvPr>
            <p:cNvGrpSpPr/>
            <p:nvPr/>
          </p:nvGrpSpPr>
          <p:grpSpPr>
            <a:xfrm>
              <a:off x="9726706" y="2167061"/>
              <a:ext cx="685800" cy="685800"/>
              <a:chOff x="5749925" y="2167061"/>
              <a:chExt cx="685800" cy="6858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3C876BA-0106-4A24-A229-0CE424378335}"/>
                  </a:ext>
                </a:extLst>
              </p:cNvPr>
              <p:cNvSpPr/>
              <p:nvPr/>
            </p:nvSpPr>
            <p:spPr>
              <a:xfrm>
                <a:off x="5749925" y="2167061"/>
                <a:ext cx="685800" cy="685800"/>
              </a:xfrm>
              <a:prstGeom prst="ellipse">
                <a:avLst/>
              </a:prstGeom>
              <a:solidFill>
                <a:srgbClr val="1F40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3" name="Graphic 22" descr="Document">
                <a:extLst>
                  <a:ext uri="{FF2B5EF4-FFF2-40B4-BE49-F238E27FC236}">
                    <a16:creationId xmlns:a16="http://schemas.microsoft.com/office/drawing/2014/main" id="{F5EBD54F-5384-4DDF-B4C8-84A9DAAF8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864225" y="2284462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BB0B58-363A-4812-A4B8-D4AEE88ED632}"/>
                </a:ext>
              </a:extLst>
            </p:cNvPr>
            <p:cNvSpPr txBox="1"/>
            <p:nvPr/>
          </p:nvSpPr>
          <p:spPr>
            <a:xfrm>
              <a:off x="8659906" y="2970262"/>
              <a:ext cx="2819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Submit Results</a:t>
              </a:r>
            </a:p>
            <a:p>
              <a:pPr algn="ctr"/>
              <a:r>
                <a:rPr lang="en-GB" sz="2400" dirty="0"/>
                <a:t>to ICRA 2021</a:t>
              </a:r>
            </a:p>
            <a:p>
              <a:pPr algn="ctr"/>
              <a:endParaRPr lang="en-GB" sz="24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D10E3B-DFB9-4388-B8DC-C7DB377F84A9}"/>
              </a:ext>
            </a:extLst>
          </p:cNvPr>
          <p:cNvGrpSpPr/>
          <p:nvPr/>
        </p:nvGrpSpPr>
        <p:grpSpPr>
          <a:xfrm>
            <a:off x="4737040" y="2706295"/>
            <a:ext cx="2819400" cy="1639992"/>
            <a:chOff x="593632" y="2170162"/>
            <a:chExt cx="2819400" cy="163999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61FC6C8-4153-465E-9172-56F738079376}"/>
                </a:ext>
              </a:extLst>
            </p:cNvPr>
            <p:cNvSpPr/>
            <p:nvPr/>
          </p:nvSpPr>
          <p:spPr>
            <a:xfrm>
              <a:off x="1608105" y="2170162"/>
              <a:ext cx="685800" cy="685800"/>
            </a:xfrm>
            <a:prstGeom prst="ellipse">
              <a:avLst/>
            </a:prstGeom>
            <a:solidFill>
              <a:srgbClr val="1F4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0E99725-F164-46C1-A776-87478336130D}"/>
                </a:ext>
              </a:extLst>
            </p:cNvPr>
            <p:cNvSpPr txBox="1"/>
            <p:nvPr/>
          </p:nvSpPr>
          <p:spPr>
            <a:xfrm>
              <a:off x="593632" y="2979157"/>
              <a:ext cx="2819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Scale Sensitive Template Matching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149D3D4-C9E9-480F-B311-19EB8277877F}"/>
              </a:ext>
            </a:extLst>
          </p:cNvPr>
          <p:cNvGrpSpPr/>
          <p:nvPr/>
        </p:nvGrpSpPr>
        <p:grpSpPr>
          <a:xfrm>
            <a:off x="8094487" y="4627082"/>
            <a:ext cx="3866532" cy="1637322"/>
            <a:chOff x="4159559" y="2167061"/>
            <a:chExt cx="3866532" cy="163732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5355B7-4CDF-4742-B1AB-0C8E323E7E66}"/>
                </a:ext>
              </a:extLst>
            </p:cNvPr>
            <p:cNvSpPr txBox="1"/>
            <p:nvPr/>
          </p:nvSpPr>
          <p:spPr>
            <a:xfrm>
              <a:off x="4159559" y="2973386"/>
              <a:ext cx="38665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Full 6 </a:t>
              </a:r>
              <a:r>
                <a:rPr lang="en-GB" sz="2400" dirty="0" err="1"/>
                <a:t>DoF</a:t>
              </a:r>
              <a:r>
                <a:rPr lang="en-GB" sz="2400" dirty="0"/>
                <a:t> Estimation</a:t>
              </a:r>
            </a:p>
            <a:p>
              <a:pPr algn="ctr"/>
              <a:r>
                <a:rPr lang="en-GB" sz="2400" dirty="0"/>
                <a:t>using Dense Tracking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C95FEF4-5C30-43D3-ADAE-0CEA8572F914}"/>
                </a:ext>
              </a:extLst>
            </p:cNvPr>
            <p:cNvSpPr/>
            <p:nvPr/>
          </p:nvSpPr>
          <p:spPr>
            <a:xfrm>
              <a:off x="5749925" y="2167061"/>
              <a:ext cx="685800" cy="685800"/>
            </a:xfrm>
            <a:prstGeom prst="ellipse">
              <a:avLst/>
            </a:prstGeom>
            <a:solidFill>
              <a:srgbClr val="1F4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763967-6544-4DED-88D9-C92FE00ED7CE}"/>
              </a:ext>
            </a:extLst>
          </p:cNvPr>
          <p:cNvGrpSpPr/>
          <p:nvPr/>
        </p:nvGrpSpPr>
        <p:grpSpPr>
          <a:xfrm>
            <a:off x="8440960" y="2703152"/>
            <a:ext cx="3173584" cy="1645154"/>
            <a:chOff x="4506033" y="2181536"/>
            <a:chExt cx="3173584" cy="164515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DE0425-3272-414A-A935-B97DBBD156A4}"/>
                </a:ext>
              </a:extLst>
            </p:cNvPr>
            <p:cNvSpPr txBox="1"/>
            <p:nvPr/>
          </p:nvSpPr>
          <p:spPr>
            <a:xfrm>
              <a:off x="4506033" y="2995693"/>
              <a:ext cx="31735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Tight Fusion of Measurements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3AAAED3-1AE6-4982-86CD-543A676E8A30}"/>
                </a:ext>
              </a:extLst>
            </p:cNvPr>
            <p:cNvGrpSpPr/>
            <p:nvPr/>
          </p:nvGrpSpPr>
          <p:grpSpPr>
            <a:xfrm>
              <a:off x="5749925" y="2181536"/>
              <a:ext cx="685800" cy="685800"/>
              <a:chOff x="5749925" y="2181536"/>
              <a:chExt cx="685800" cy="68580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0CAFFF7-7ECB-403E-A6F9-19794687C3E0}"/>
                  </a:ext>
                </a:extLst>
              </p:cNvPr>
              <p:cNvSpPr/>
              <p:nvPr/>
            </p:nvSpPr>
            <p:spPr>
              <a:xfrm>
                <a:off x="5749925" y="2181536"/>
                <a:ext cx="685800" cy="685800"/>
              </a:xfrm>
              <a:prstGeom prst="ellipse">
                <a:avLst/>
              </a:prstGeom>
              <a:solidFill>
                <a:srgbClr val="1F40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8" name="Graphic 37" descr="Network">
                <a:extLst>
                  <a:ext uri="{FF2B5EF4-FFF2-40B4-BE49-F238E27FC236}">
                    <a16:creationId xmlns:a16="http://schemas.microsoft.com/office/drawing/2014/main" id="{73EEA7A7-0ADA-486F-8C72-5A36D7138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864225" y="2284462"/>
                <a:ext cx="457200" cy="457200"/>
              </a:xfrm>
              <a:prstGeom prst="rect">
                <a:avLst/>
              </a:prstGeom>
            </p:spPr>
          </p:pic>
        </p:grpSp>
      </p:grpSp>
      <p:pic>
        <p:nvPicPr>
          <p:cNvPr id="43" name="Picture 42" descr="A picture containing dark, light, black, man&#10;&#10;Description automatically generated">
            <a:extLst>
              <a:ext uri="{FF2B5EF4-FFF2-40B4-BE49-F238E27FC236}">
                <a16:creationId xmlns:a16="http://schemas.microsoft.com/office/drawing/2014/main" id="{94B80925-3D4B-4E36-83B7-6C959700EF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49" y="2755925"/>
            <a:ext cx="640080" cy="640080"/>
          </a:xfrm>
          <a:prstGeom prst="rect">
            <a:avLst/>
          </a:prstGeom>
        </p:spPr>
      </p:pic>
      <p:pic>
        <p:nvPicPr>
          <p:cNvPr id="45" name="Picture 44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332B4043-8DF4-4009-A9E5-CEB2A03EFB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5" y="2733373"/>
            <a:ext cx="638079" cy="64008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25CCD09-47D9-487C-BEFE-D24669D3BD21}"/>
              </a:ext>
            </a:extLst>
          </p:cNvPr>
          <p:cNvSpPr txBox="1"/>
          <p:nvPr/>
        </p:nvSpPr>
        <p:spPr>
          <a:xfrm>
            <a:off x="323850" y="1602082"/>
            <a:ext cx="351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Planned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D06238-F329-433E-ABE3-725405AE6693}"/>
              </a:ext>
            </a:extLst>
          </p:cNvPr>
          <p:cNvSpPr txBox="1"/>
          <p:nvPr/>
        </p:nvSpPr>
        <p:spPr>
          <a:xfrm>
            <a:off x="4340180" y="1603252"/>
            <a:ext cx="351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Minor Improvements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95D0D43-D857-4D8E-9483-F36006581F8B}"/>
              </a:ext>
            </a:extLst>
          </p:cNvPr>
          <p:cNvSpPr txBox="1"/>
          <p:nvPr/>
        </p:nvSpPr>
        <p:spPr>
          <a:xfrm>
            <a:off x="8268359" y="1600200"/>
            <a:ext cx="351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Long-Term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2E80CD0-7E27-49AF-827C-EC26B0195741}"/>
              </a:ext>
            </a:extLst>
          </p:cNvPr>
          <p:cNvCxnSpPr/>
          <p:nvPr/>
        </p:nvCxnSpPr>
        <p:spPr>
          <a:xfrm>
            <a:off x="3971927" y="1676400"/>
            <a:ext cx="0" cy="45720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66CE0CF-9394-41CF-8B83-04B9B4C9F688}"/>
              </a:ext>
            </a:extLst>
          </p:cNvPr>
          <p:cNvCxnSpPr/>
          <p:nvPr/>
        </p:nvCxnSpPr>
        <p:spPr>
          <a:xfrm>
            <a:off x="8227219" y="1676400"/>
            <a:ext cx="0" cy="45720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14">
            <a:extLst>
              <a:ext uri="{FF2B5EF4-FFF2-40B4-BE49-F238E27FC236}">
                <a16:creationId xmlns:a16="http://schemas.microsoft.com/office/drawing/2014/main" id="{80E0EE3B-22FD-4997-9332-57FB3356F4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9449" y="4644216"/>
            <a:ext cx="64137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60846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idx="1"/>
          </p:nvPr>
        </p:nvSpPr>
        <p:spPr>
          <a:xfrm>
            <a:off x="508751" y="3575330"/>
            <a:ext cx="3298866" cy="213967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Appearance-based Precision Evaluation for Aerial Writing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49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– Contributions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DC692-369D-41BD-86D4-1B29DED338E8}"/>
              </a:ext>
            </a:extLst>
          </p:cNvPr>
          <p:cNvGrpSpPr/>
          <p:nvPr/>
        </p:nvGrpSpPr>
        <p:grpSpPr>
          <a:xfrm>
            <a:off x="1838144" y="2514600"/>
            <a:ext cx="640080" cy="640080"/>
            <a:chOff x="3350419" y="3733800"/>
            <a:chExt cx="640080" cy="64008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F2DDCC7-61BF-416B-A88D-6B569AD53290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036D46-70C5-4066-828D-B65B1364EBD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807620"/>
              <a:ext cx="64008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6D2E64-6523-4B34-A9AA-DFE280C2C18D}"/>
              </a:ext>
            </a:extLst>
          </p:cNvPr>
          <p:cNvGrpSpPr/>
          <p:nvPr/>
        </p:nvGrpSpPr>
        <p:grpSpPr>
          <a:xfrm>
            <a:off x="5772785" y="2514600"/>
            <a:ext cx="640080" cy="640080"/>
            <a:chOff x="3350419" y="3733800"/>
            <a:chExt cx="640080" cy="64008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3D5D32A-040D-4172-B57D-4B1D92989807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227FDF-C319-4E46-B6D2-E8AE7E88A00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807620"/>
              <a:ext cx="64008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8D9959-8915-4E4E-9736-44A95C06514A}"/>
              </a:ext>
            </a:extLst>
          </p:cNvPr>
          <p:cNvGrpSpPr/>
          <p:nvPr/>
        </p:nvGrpSpPr>
        <p:grpSpPr>
          <a:xfrm>
            <a:off x="9714549" y="2514600"/>
            <a:ext cx="640080" cy="640080"/>
            <a:chOff x="3350419" y="3733800"/>
            <a:chExt cx="640080" cy="64008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3695872-B7A8-4634-ABBD-EA37A1664E01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8F7AC9-5300-4AAF-B050-6E4A9AFDBE9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807620"/>
              <a:ext cx="64008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Inhaltsplatzhalter 10">
            <a:extLst>
              <a:ext uri="{FF2B5EF4-FFF2-40B4-BE49-F238E27FC236}">
                <a16:creationId xmlns:a16="http://schemas.microsoft.com/office/drawing/2014/main" id="{DA47B05A-CDBD-4E55-9709-71C434BAF3DD}"/>
              </a:ext>
            </a:extLst>
          </p:cNvPr>
          <p:cNvSpPr txBox="1">
            <a:spLocks/>
          </p:cNvSpPr>
          <p:nvPr/>
        </p:nvSpPr>
        <p:spPr>
          <a:xfrm>
            <a:off x="4443392" y="3575330"/>
            <a:ext cx="3298866" cy="719315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prstClr val="black"/>
                </a:solidFill>
              </a:rPr>
              <a:t>Multimodal Feedback for Aerial Writing</a:t>
            </a:r>
            <a:endParaRPr lang="en-GB" dirty="0"/>
          </a:p>
        </p:txBody>
      </p:sp>
      <p:sp>
        <p:nvSpPr>
          <p:cNvPr id="21" name="Inhaltsplatzhalter 10">
            <a:extLst>
              <a:ext uri="{FF2B5EF4-FFF2-40B4-BE49-F238E27FC236}">
                <a16:creationId xmlns:a16="http://schemas.microsoft.com/office/drawing/2014/main" id="{8BE6E6BD-5F1E-423B-8271-A3126D6ADA78}"/>
              </a:ext>
            </a:extLst>
          </p:cNvPr>
          <p:cNvSpPr txBox="1">
            <a:spLocks/>
          </p:cNvSpPr>
          <p:nvPr/>
        </p:nvSpPr>
        <p:spPr>
          <a:xfrm>
            <a:off x="8196308" y="3576029"/>
            <a:ext cx="3665492" cy="1092195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Simulation of Aerial Writing for Evaluation</a:t>
            </a:r>
            <a:endParaRPr lang="en-GB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80E797B-DC36-4B34-8C7A-87BE06C9B8B3}"/>
              </a:ext>
            </a:extLst>
          </p:cNvPr>
          <p:cNvCxnSpPr/>
          <p:nvPr/>
        </p:nvCxnSpPr>
        <p:spPr>
          <a:xfrm>
            <a:off x="3971927" y="1978165"/>
            <a:ext cx="0" cy="4041648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CDF4CD4-536D-47FB-8133-32403BCD3EC9}"/>
              </a:ext>
            </a:extLst>
          </p:cNvPr>
          <p:cNvCxnSpPr/>
          <p:nvPr/>
        </p:nvCxnSpPr>
        <p:spPr>
          <a:xfrm>
            <a:off x="8227219" y="1978165"/>
            <a:ext cx="0" cy="4041648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80857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B3BDD5-D4BE-4E67-82ED-5768E41CC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2024064"/>
            <a:ext cx="5544526" cy="4210046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GB" dirty="0"/>
              <a:t>Hybrid nonlinear model of combined MAV-arm system</a:t>
            </a:r>
          </a:p>
          <a:p>
            <a:pPr>
              <a:spcBef>
                <a:spcPts val="1800"/>
              </a:spcBef>
            </a:pPr>
            <a:r>
              <a:rPr lang="en-GB" dirty="0"/>
              <a:t>Considers contact forces acting on End Effector </a:t>
            </a:r>
          </a:p>
          <a:p>
            <a:pPr>
              <a:spcBef>
                <a:spcPts val="1800"/>
              </a:spcBef>
            </a:pPr>
            <a:r>
              <a:rPr lang="en-GB" dirty="0"/>
              <a:t>Models moments caused by </a:t>
            </a:r>
            <a:r>
              <a:rPr lang="en-GB" dirty="0" err="1"/>
              <a:t>CoM</a:t>
            </a:r>
            <a:r>
              <a:rPr lang="en-GB" dirty="0"/>
              <a:t> displacement</a:t>
            </a:r>
          </a:p>
          <a:p>
            <a:pPr>
              <a:spcBef>
                <a:spcPts val="1800"/>
              </a:spcBef>
            </a:pP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Introduction:</a:t>
            </a:r>
            <a:br>
              <a:rPr lang="en-GB" dirty="0"/>
            </a:br>
            <a:r>
              <a:rPr lang="en-GB" dirty="0"/>
              <a:t>H</a:t>
            </a:r>
            <a:r>
              <a:rPr lang="en-US" dirty="0" err="1"/>
              <a:t>ybrid</a:t>
            </a:r>
            <a:r>
              <a:rPr lang="en-US" dirty="0"/>
              <a:t> Force and Position NMPC Applied to Aerial Writing</a:t>
            </a:r>
            <a:r>
              <a:rPr lang="en-GB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C0C4A0-A72F-4076-BBD6-9143113AB8F9}"/>
              </a:ext>
            </a:extLst>
          </p:cNvPr>
          <p:cNvSpPr txBox="1"/>
          <p:nvPr/>
        </p:nvSpPr>
        <p:spPr>
          <a:xfrm>
            <a:off x="3089352" y="6350169"/>
            <a:ext cx="60184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Figures, method and results taken from RSS submission (under review, double-blind)</a:t>
            </a:r>
            <a:b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“Aerial Manipulation Using Hybrid Force and Position NMPC Applied to Aerial Writing”</a:t>
            </a:r>
            <a:b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altLang="en-US" sz="900" dirty="0">
                <a:solidFill>
                  <a:schemeClr val="bg1">
                    <a:lumMod val="65000"/>
                  </a:schemeClr>
                </a:solidFill>
                <a:latin typeface="+mj-lt"/>
                <a:ea typeface="DengXian" panose="02010600030101010101" pitchFamily="2" charset="-122"/>
                <a:cs typeface="Courier New" panose="02070309020205020404" pitchFamily="49" charset="0"/>
              </a:rPr>
              <a:t>D. </a:t>
            </a:r>
            <a:r>
              <a:rPr lang="en-US" altLang="en-US" sz="900" dirty="0" err="1">
                <a:solidFill>
                  <a:schemeClr val="bg1">
                    <a:lumMod val="65000"/>
                  </a:schemeClr>
                </a:solidFill>
                <a:latin typeface="+mj-lt"/>
                <a:ea typeface="DengXian" panose="02010600030101010101" pitchFamily="2" charset="-122"/>
                <a:cs typeface="Courier New" panose="02070309020205020404" pitchFamily="49" charset="0"/>
              </a:rPr>
              <a:t>Tzoumanikas</a:t>
            </a:r>
            <a:r>
              <a:rPr lang="en-US" altLang="en-US" sz="900" dirty="0">
                <a:solidFill>
                  <a:schemeClr val="bg1">
                    <a:lumMod val="65000"/>
                  </a:schemeClr>
                </a:solidFill>
                <a:latin typeface="+mj-lt"/>
                <a:ea typeface="DengXian" panose="02010600030101010101" pitchFamily="2" charset="-122"/>
                <a:cs typeface="Courier New" panose="02070309020205020404" pitchFamily="49" charset="0"/>
              </a:rPr>
              <a:t>, F. Graule, Q. Yan, D. Shah, M. Popovic, </a:t>
            </a:r>
            <a:r>
              <a:rPr lang="en-US" altLang="zh-CN" sz="900" dirty="0">
                <a:solidFill>
                  <a:schemeClr val="bg1">
                    <a:lumMod val="65000"/>
                  </a:schemeClr>
                </a:solidFill>
                <a:latin typeface="+mj-lt"/>
                <a:ea typeface="DengXian" panose="02010600030101010101" pitchFamily="2" charset="-122"/>
                <a:cs typeface="Calibri" panose="020F0502020204030204" pitchFamily="34" charset="0"/>
              </a:rPr>
              <a:t>S. Leutenegger</a:t>
            </a:r>
            <a:r>
              <a:rPr lang="en-US" altLang="zh-CN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</p:txBody>
      </p:sp>
      <p:pic>
        <p:nvPicPr>
          <p:cNvPr id="13" name="Content Placeholder 5" descr="A picture containing skiing, man, blue, air&#10;&#10;Description automatically generated">
            <a:extLst>
              <a:ext uri="{FF2B5EF4-FFF2-40B4-BE49-F238E27FC236}">
                <a16:creationId xmlns:a16="http://schemas.microsoft.com/office/drawing/2014/main" id="{669B5C28-7A73-4FFE-81C2-4797CB42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93" y="2024064"/>
            <a:ext cx="5544526" cy="34960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D37D75-A46A-465F-9A43-307301BCC366}"/>
              </a:ext>
            </a:extLst>
          </p:cNvPr>
          <p:cNvSpPr txBox="1"/>
          <p:nvPr/>
        </p:nvSpPr>
        <p:spPr>
          <a:xfrm>
            <a:off x="6343956" y="556160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1: The aerial manipulation platform used in the ‘Aerial Writing’</a:t>
            </a:r>
          </a:p>
          <a:p>
            <a:pPr algn="ctr"/>
            <a:r>
              <a:rPr lang="en-US" sz="1000" dirty="0"/>
              <a:t>experiments with labels for its individual components.</a:t>
            </a:r>
          </a:p>
        </p:txBody>
      </p:sp>
    </p:spTree>
    <p:extLst>
      <p:ext uri="{BB962C8B-B14F-4D97-AF65-F5344CB8AC3E}">
        <p14:creationId xmlns:p14="http://schemas.microsoft.com/office/powerpoint/2010/main" val="1757805919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1" name="Rechteck 10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4" name="Bild 18" descr="g_eth_logo_kurz_neg_Schutzrau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pic>
        <p:nvPicPr>
          <p:cNvPr id="8" name="out_fast_fast_fast_scaled">
            <a:hlinkClick r:id="" action="ppaction://media"/>
            <a:extLst>
              <a:ext uri="{FF2B5EF4-FFF2-40B4-BE49-F238E27FC236}">
                <a16:creationId xmlns:a16="http://schemas.microsoft.com/office/drawing/2014/main" id="{E54DF4DC-5F9E-45C7-84E4-9E8ACCE41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488" y="624001"/>
            <a:ext cx="9974398" cy="6233999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054BA030-419E-431A-AE27-6AFEF1293E3F}"/>
              </a:ext>
            </a:extLst>
          </p:cNvPr>
          <p:cNvSpPr/>
          <p:nvPr/>
        </p:nvSpPr>
        <p:spPr>
          <a:xfrm rot="16200000">
            <a:off x="11272838" y="-3061"/>
            <a:ext cx="914400" cy="914400"/>
          </a:xfrm>
          <a:prstGeom prst="triangle">
            <a:avLst>
              <a:gd name="adj" fmla="val 10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27752-0C3F-4BBE-BCAD-C0E908187948}"/>
              </a:ext>
            </a:extLst>
          </p:cNvPr>
          <p:cNvSpPr txBox="1"/>
          <p:nvPr/>
        </p:nvSpPr>
        <p:spPr>
          <a:xfrm rot="2703017">
            <a:off x="11222121" y="158790"/>
            <a:ext cx="123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F407A"/>
                </a:solidFill>
              </a:rPr>
              <a:t>Confidential</a:t>
            </a:r>
          </a:p>
          <a:p>
            <a:pPr algn="ctr"/>
            <a:r>
              <a:rPr lang="en-US" sz="900" b="0" dirty="0">
                <a:solidFill>
                  <a:srgbClr val="1F407A"/>
                </a:solidFill>
              </a:rPr>
              <a:t>(under review)</a:t>
            </a:r>
          </a:p>
        </p:txBody>
      </p:sp>
    </p:spTree>
    <p:extLst>
      <p:ext uri="{BB962C8B-B14F-4D97-AF65-F5344CB8AC3E}">
        <p14:creationId xmlns:p14="http://schemas.microsoft.com/office/powerpoint/2010/main" val="1749794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323849" y="624002"/>
            <a:ext cx="11537951" cy="823798"/>
          </a:xfrm>
        </p:spPr>
        <p:txBody>
          <a:bodyPr/>
          <a:lstStyle/>
          <a:p>
            <a:r>
              <a:rPr lang="en-GB" dirty="0"/>
              <a:t>Questions and Discussion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1" name="Rechteck 10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4" name="Bild 18" descr="g_eth_logo_kurz_neg_Schutzrau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B21B68F-8BBD-4991-B3EB-55B7314E8CCF}"/>
              </a:ext>
            </a:extLst>
          </p:cNvPr>
          <p:cNvSpPr/>
          <p:nvPr/>
        </p:nvSpPr>
        <p:spPr>
          <a:xfrm rot="16200000">
            <a:off x="11272838" y="-3061"/>
            <a:ext cx="914400" cy="914400"/>
          </a:xfrm>
          <a:prstGeom prst="triangle">
            <a:avLst>
              <a:gd name="adj" fmla="val 10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970CBC-8F5B-4363-B052-C95635A3BB9D}"/>
              </a:ext>
            </a:extLst>
          </p:cNvPr>
          <p:cNvSpPr txBox="1"/>
          <p:nvPr/>
        </p:nvSpPr>
        <p:spPr>
          <a:xfrm rot="2703017">
            <a:off x="11222121" y="158790"/>
            <a:ext cx="123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F407A"/>
                </a:solidFill>
              </a:rPr>
              <a:t>Confidential</a:t>
            </a:r>
          </a:p>
          <a:p>
            <a:pPr algn="ctr"/>
            <a:r>
              <a:rPr lang="en-US" sz="900" b="0" dirty="0">
                <a:solidFill>
                  <a:srgbClr val="1F407A"/>
                </a:solidFill>
              </a:rPr>
              <a:t>(under review)</a:t>
            </a:r>
          </a:p>
        </p:txBody>
      </p:sp>
    </p:spTree>
    <p:extLst>
      <p:ext uri="{BB962C8B-B14F-4D97-AF65-F5344CB8AC3E}">
        <p14:creationId xmlns:p14="http://schemas.microsoft.com/office/powerpoint/2010/main" val="2956227373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52</a:t>
            </a:fld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706441-FDC6-4253-8558-54BB72F8ADF2}"/>
              </a:ext>
            </a:extLst>
          </p:cNvPr>
          <p:cNvSpPr/>
          <p:nvPr/>
        </p:nvSpPr>
        <p:spPr>
          <a:xfrm rot="2700000">
            <a:off x="10601155" y="398144"/>
            <a:ext cx="2047499" cy="381645"/>
          </a:xfrm>
          <a:prstGeom prst="rect">
            <a:avLst/>
          </a:prstGeom>
          <a:solidFill>
            <a:srgbClr val="E1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407A"/>
                </a:solidFill>
              </a:rPr>
              <a:t>Backup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6DC592-A491-4E18-89DE-413AA3661C5E}"/>
              </a:ext>
            </a:extLst>
          </p:cNvPr>
          <p:cNvSpPr txBox="1"/>
          <p:nvPr/>
        </p:nvSpPr>
        <p:spPr>
          <a:xfrm>
            <a:off x="3578225" y="6164903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Backup Fig. 1: Illustration of Visual Measurement Model showing both the expected MAV pose (color, right) and actual MAV pose (greyscale, left)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3C27758-BCBA-4AED-BF78-7701106E5B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9231" y="687716"/>
            <a:ext cx="6707188" cy="548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68956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D7B3BDD5-D4BE-4E67-82ED-5768E41CC2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849" y="2024064"/>
                <a:ext cx="11537950" cy="4284662"/>
              </a:xfrm>
            </p:spPr>
            <p:txBody>
              <a:bodyPr/>
              <a:lstStyle/>
              <a:p>
                <a:pPr marL="4119563" indent="0">
                  <a:lnSpc>
                    <a:spcPct val="125000"/>
                  </a:lnSpc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119563" indent="0">
                  <a:lnSpc>
                    <a:spcPct val="125000"/>
                  </a:lnSpc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𝐡</m:t>
                          </m:r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marL="4119563" indent="0">
                  <a:lnSpc>
                    <a:spcPct val="125000"/>
                  </a:lnSpc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800"/>
                  </a:spcBef>
                </a:pPr>
                <a:r>
                  <a:rPr lang="en-US" dirty="0"/>
                  <a:t>Multimodal Measurement function</a:t>
                </a:r>
                <a:endParaRPr lang="en-US" b="1" dirty="0">
                  <a:latin typeface="Cambria Math" panose="02040503050406030204" pitchFamily="18" charset="0"/>
                </a:endParaRPr>
              </a:p>
              <a:p>
                <a:pPr marL="4119563" indent="0"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</a:rPr>
                        <m:t>𝐡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</m:e>
                      </m:d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1" i="0" smtClean="0">
                                        <a:latin typeface="Cambria Math" panose="02040503050406030204" pitchFamily="18" charset="0"/>
                                      </a:rPr>
                                      <m:t>𝐡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1">
                                                <a:latin typeface="Cambria Math" panose="02040503050406030204" pitchFamily="18" charset="0"/>
                                              </a:rPr>
                                              <m:t>𝐱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b>
                                      <m:sup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1">
                                                <a:latin typeface="Cambria Math" panose="02040503050406030204" pitchFamily="18" charset="0"/>
                                              </a:rPr>
                                              <m:t>𝐱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b>
                                      <m:sup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D7B3BDD5-D4BE-4E67-82ED-5768E41CC2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49" y="2024064"/>
                <a:ext cx="11537950" cy="4284662"/>
              </a:xfrm>
              <a:blipFill>
                <a:blip r:embed="rId3"/>
                <a:stretch>
                  <a:fillRect l="-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53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Multimodal Feedback: MAV Position Drift Estimator</a:t>
            </a:r>
            <a:br>
              <a:rPr lang="en-GB" dirty="0"/>
            </a:br>
            <a:r>
              <a:rPr lang="en-GB" dirty="0"/>
              <a:t>Filter Definition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C92DAFA2-32E5-4A28-AD83-BB726AE63F1F}"/>
              </a:ext>
            </a:extLst>
          </p:cNvPr>
          <p:cNvSpPr txBox="1">
            <a:spLocks/>
          </p:cNvSpPr>
          <p:nvPr/>
        </p:nvSpPr>
        <p:spPr>
          <a:xfrm>
            <a:off x="323849" y="2024064"/>
            <a:ext cx="11537950" cy="685800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indent="-339725">
              <a:lnSpc>
                <a:spcPct val="150000"/>
              </a:lnSpc>
              <a:spcBef>
                <a:spcPts val="1800"/>
              </a:spcBef>
            </a:pPr>
            <a:r>
              <a:rPr lang="en-GB" dirty="0"/>
              <a:t>Measurement update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0376DE-F260-460B-93CD-8F1AEDB9A890}"/>
              </a:ext>
            </a:extLst>
          </p:cNvPr>
          <p:cNvSpPr/>
          <p:nvPr/>
        </p:nvSpPr>
        <p:spPr>
          <a:xfrm rot="2700000">
            <a:off x="10601155" y="398144"/>
            <a:ext cx="2047499" cy="381645"/>
          </a:xfrm>
          <a:prstGeom prst="rect">
            <a:avLst/>
          </a:prstGeom>
          <a:solidFill>
            <a:srgbClr val="E1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407A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511496549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54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GB" dirty="0"/>
              <a:t>MAV Position Drift Estimator</a:t>
            </a: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48A77229-0FCC-41AA-A2CC-24CA00E46D28}"/>
              </a:ext>
            </a:extLst>
          </p:cNvPr>
          <p:cNvGraphicFramePr>
            <a:graphicFrameLocks noGrp="1"/>
          </p:cNvGraphicFramePr>
          <p:nvPr/>
        </p:nvGraphicFramePr>
        <p:xfrm>
          <a:off x="9505596" y="740954"/>
          <a:ext cx="2297039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880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1098159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Drift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Nothing</a:t>
                      </a:r>
                    </a:p>
                  </a:txBody>
                  <a:tcP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pic>
        <p:nvPicPr>
          <p:cNvPr id="13" name="Graphic 12">
            <a:extLst>
              <a:ext uri="{FF2B5EF4-FFF2-40B4-BE49-F238E27FC236}">
                <a16:creationId xmlns:a16="http://schemas.microsoft.com/office/drawing/2014/main" id="{CB4333AE-9E9E-44EF-8C37-884B2CA74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5274" y="1592714"/>
            <a:ext cx="9041626" cy="44196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8EA14A-1224-43E4-A271-8CF46C4B7070}"/>
              </a:ext>
            </a:extLst>
          </p:cNvPr>
          <p:cNvSpPr txBox="1"/>
          <p:nvPr/>
        </p:nvSpPr>
        <p:spPr>
          <a:xfrm>
            <a:off x="3915731" y="6080323"/>
            <a:ext cx="4844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Backup Fig. 2: True and estimated MAV Position Drift with Estimator turned off.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ACCC88-C3C0-4873-894F-CB4F1EE2F35F}"/>
              </a:ext>
            </a:extLst>
          </p:cNvPr>
          <p:cNvSpPr/>
          <p:nvPr/>
        </p:nvSpPr>
        <p:spPr>
          <a:xfrm rot="2700000">
            <a:off x="10601155" y="398144"/>
            <a:ext cx="2047499" cy="381645"/>
          </a:xfrm>
          <a:prstGeom prst="rect">
            <a:avLst/>
          </a:prstGeom>
          <a:solidFill>
            <a:srgbClr val="E1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407A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935740277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55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Whiteboard Orientation Estimator</a:t>
            </a:r>
            <a:endParaRPr lang="en-GB" dirty="0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A7D243D7-BF35-497D-9FE6-F08EB01CFF10}"/>
              </a:ext>
            </a:extLst>
          </p:cNvPr>
          <p:cNvGraphicFramePr>
            <a:graphicFrameLocks noGrp="1"/>
          </p:cNvGraphicFramePr>
          <p:nvPr/>
        </p:nvGraphicFramePr>
        <p:xfrm>
          <a:off x="9217819" y="740954"/>
          <a:ext cx="25908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Whiteboard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Nothing</a:t>
                      </a:r>
                    </a:p>
                  </a:txBody>
                  <a:tcP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F05305C2-6954-4073-B92D-63127C4C7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75274" y="1627877"/>
            <a:ext cx="9041626" cy="4349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447BAC-B38A-40D5-8400-7D18160FF4A1}"/>
              </a:ext>
            </a:extLst>
          </p:cNvPr>
          <p:cNvSpPr txBox="1"/>
          <p:nvPr/>
        </p:nvSpPr>
        <p:spPr>
          <a:xfrm>
            <a:off x="3729831" y="6012316"/>
            <a:ext cx="53355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Backup Fig. 3: True and estimated Whiteboard Orientation Offset with Estimator turned off.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8A8D1E-A632-4E81-9D17-13FCCBC3E360}"/>
              </a:ext>
            </a:extLst>
          </p:cNvPr>
          <p:cNvSpPr/>
          <p:nvPr/>
        </p:nvSpPr>
        <p:spPr>
          <a:xfrm rot="2700000">
            <a:off x="10601155" y="398144"/>
            <a:ext cx="2047499" cy="381645"/>
          </a:xfrm>
          <a:prstGeom prst="rect">
            <a:avLst/>
          </a:prstGeom>
          <a:solidFill>
            <a:srgbClr val="E1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407A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074621870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56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Relative End Effector Position Control</a:t>
            </a:r>
            <a:endParaRPr lang="en-GB" dirty="0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A4C82725-3DB6-4D8F-80E7-2A360FCA1AE9}"/>
              </a:ext>
            </a:extLst>
          </p:cNvPr>
          <p:cNvGraphicFramePr>
            <a:graphicFrameLocks noGrp="1"/>
          </p:cNvGraphicFramePr>
          <p:nvPr/>
        </p:nvGraphicFramePr>
        <p:xfrm>
          <a:off x="9370219" y="740954"/>
          <a:ext cx="2348604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880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1149724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Servo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Nothing</a:t>
                      </a:r>
                    </a:p>
                  </a:txBody>
                  <a:tcP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ADC116F4-AB26-49C4-93FA-993C24CE1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25076" y="1627877"/>
            <a:ext cx="8942022" cy="4349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9F522C-CA0D-45E7-AC90-75FCFA58CE3F}"/>
              </a:ext>
            </a:extLst>
          </p:cNvPr>
          <p:cNvSpPr txBox="1"/>
          <p:nvPr/>
        </p:nvSpPr>
        <p:spPr>
          <a:xfrm>
            <a:off x="3883819" y="6080323"/>
            <a:ext cx="5027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Backup Fig. 4: True and estimated Servo Angle Offsets with Estimator turned off.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86813A-4814-4D7D-B6A3-3DE3A261F793}"/>
              </a:ext>
            </a:extLst>
          </p:cNvPr>
          <p:cNvSpPr/>
          <p:nvPr/>
        </p:nvSpPr>
        <p:spPr>
          <a:xfrm rot="2700000">
            <a:off x="10601155" y="398144"/>
            <a:ext cx="2047499" cy="381645"/>
          </a:xfrm>
          <a:prstGeom prst="rect">
            <a:avLst/>
          </a:prstGeom>
          <a:solidFill>
            <a:srgbClr val="E1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407A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478081570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57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GB" dirty="0"/>
              <a:t>MAV Position Drift Estimator</a:t>
            </a:r>
            <a:endParaRPr lang="en-GB" sz="4000" dirty="0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055FB257-19A7-42B7-BDAD-9A3B25DD4B11}"/>
              </a:ext>
            </a:extLst>
          </p:cNvPr>
          <p:cNvGraphicFramePr>
            <a:graphicFrameLocks noGrp="1"/>
          </p:cNvGraphicFramePr>
          <p:nvPr/>
        </p:nvGraphicFramePr>
        <p:xfrm>
          <a:off x="9505596" y="740954"/>
          <a:ext cx="2297039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880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1098159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Drift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Nothing</a:t>
                      </a:r>
                    </a:p>
                  </a:txBody>
                  <a:tcP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pic>
        <p:nvPicPr>
          <p:cNvPr id="13" name="Graphic 12">
            <a:extLst>
              <a:ext uri="{FF2B5EF4-FFF2-40B4-BE49-F238E27FC236}">
                <a16:creationId xmlns:a16="http://schemas.microsoft.com/office/drawing/2014/main" id="{6343981F-DEAA-4995-852E-8747218C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4807" y="1690620"/>
            <a:ext cx="6399212" cy="42712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640CE4-3C05-46C3-9B7E-6136A7B85317}"/>
              </a:ext>
            </a:extLst>
          </p:cNvPr>
          <p:cNvSpPr txBox="1"/>
          <p:nvPr/>
        </p:nvSpPr>
        <p:spPr>
          <a:xfrm>
            <a:off x="3428207" y="6019800"/>
            <a:ext cx="5332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Backup Fig. 5: Visual Error with MAV Position Drift Estimator being turned off.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FD1081-0536-4F8E-B714-B22BF675DD1C}"/>
              </a:ext>
            </a:extLst>
          </p:cNvPr>
          <p:cNvSpPr/>
          <p:nvPr/>
        </p:nvSpPr>
        <p:spPr>
          <a:xfrm rot="2700000">
            <a:off x="10601155" y="398144"/>
            <a:ext cx="2047499" cy="381645"/>
          </a:xfrm>
          <a:prstGeom prst="rect">
            <a:avLst/>
          </a:prstGeom>
          <a:solidFill>
            <a:srgbClr val="E1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407A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899882960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58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GB" dirty="0"/>
              <a:t>MAV Position Drift Estimator</a:t>
            </a:r>
            <a:endParaRPr lang="en-GB" sz="4000" dirty="0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1150DC7-E574-4867-8D87-E36F809BD8EC}"/>
              </a:ext>
            </a:extLst>
          </p:cNvPr>
          <p:cNvGraphicFramePr>
            <a:graphicFrameLocks noGrp="1"/>
          </p:cNvGraphicFramePr>
          <p:nvPr/>
        </p:nvGraphicFramePr>
        <p:xfrm>
          <a:off x="9505596" y="740954"/>
          <a:ext cx="2297039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880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1098159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Drift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Drift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pic>
        <p:nvPicPr>
          <p:cNvPr id="13" name="Graphic 12">
            <a:extLst>
              <a:ext uri="{FF2B5EF4-FFF2-40B4-BE49-F238E27FC236}">
                <a16:creationId xmlns:a16="http://schemas.microsoft.com/office/drawing/2014/main" id="{44873C64-9539-43ED-A563-60024EB87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894807" y="1690621"/>
            <a:ext cx="6399212" cy="42712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54FAB7-C31D-4AA8-B780-2F154EA25EC1}"/>
              </a:ext>
            </a:extLst>
          </p:cNvPr>
          <p:cNvSpPr txBox="1"/>
          <p:nvPr/>
        </p:nvSpPr>
        <p:spPr>
          <a:xfrm>
            <a:off x="3428207" y="6059772"/>
            <a:ext cx="5332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Backup Fig. 6: Visual Error with MAV Position Drift Estimator being turned on.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FFE6C-D294-4040-BDC1-63B2CC15DD5B}"/>
              </a:ext>
            </a:extLst>
          </p:cNvPr>
          <p:cNvSpPr/>
          <p:nvPr/>
        </p:nvSpPr>
        <p:spPr>
          <a:xfrm rot="2700000">
            <a:off x="10601155" y="398144"/>
            <a:ext cx="2047499" cy="381645"/>
          </a:xfrm>
          <a:prstGeom prst="rect">
            <a:avLst/>
          </a:prstGeom>
          <a:solidFill>
            <a:srgbClr val="E1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407A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711343118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59</a:t>
            </a:fld>
            <a:endParaRPr lang="en-GB" dirty="0"/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0948D614-D07D-4005-916C-D5BB8453B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0714"/>
            <a:ext cx="11537950" cy="972000"/>
          </a:xfrm>
        </p:spPr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Whiteboard Orientation Estimator</a:t>
            </a:r>
            <a:endParaRPr lang="en-GB" dirty="0"/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235BD91A-7021-4360-9D39-6E9E08A5D607}"/>
              </a:ext>
            </a:extLst>
          </p:cNvPr>
          <p:cNvGraphicFramePr>
            <a:graphicFrameLocks noGrp="1"/>
          </p:cNvGraphicFramePr>
          <p:nvPr/>
        </p:nvGraphicFramePr>
        <p:xfrm>
          <a:off x="9217819" y="740954"/>
          <a:ext cx="25908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Whiteboard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Nothing</a:t>
                      </a:r>
                    </a:p>
                  </a:txBody>
                  <a:tcP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AE67E387-6F8A-4E80-A2F8-6C7C4C4AA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894807" y="1698275"/>
            <a:ext cx="6399212" cy="42559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F153E3-BB56-4E9C-90BC-36C5A4F7A15F}"/>
              </a:ext>
            </a:extLst>
          </p:cNvPr>
          <p:cNvSpPr txBox="1"/>
          <p:nvPr/>
        </p:nvSpPr>
        <p:spPr>
          <a:xfrm>
            <a:off x="3275807" y="6080323"/>
            <a:ext cx="5637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Backup Fig. 7: Visual Error with Whiteboard Orientation Estimator being turned off.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E8491E-EE52-4F36-8DA3-89D6C85BD897}"/>
              </a:ext>
            </a:extLst>
          </p:cNvPr>
          <p:cNvSpPr/>
          <p:nvPr/>
        </p:nvSpPr>
        <p:spPr>
          <a:xfrm rot="2700000">
            <a:off x="10601155" y="398144"/>
            <a:ext cx="2047499" cy="381645"/>
          </a:xfrm>
          <a:prstGeom prst="rect">
            <a:avLst/>
          </a:prstGeom>
          <a:solidFill>
            <a:srgbClr val="E1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407A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68579793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323850" y="620714"/>
            <a:ext cx="11537950" cy="903286"/>
          </a:xfrm>
        </p:spPr>
        <p:txBody>
          <a:bodyPr/>
          <a:lstStyle/>
          <a:p>
            <a:r>
              <a:rPr lang="en-GB" sz="1800" dirty="0"/>
              <a:t>Introduction: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>H</a:t>
            </a:r>
            <a:r>
              <a:rPr lang="en-US" dirty="0" err="1">
                <a:solidFill>
                  <a:prstClr val="black"/>
                </a:solidFill>
              </a:rPr>
              <a:t>ybrid</a:t>
            </a:r>
            <a:r>
              <a:rPr lang="en-US" dirty="0">
                <a:solidFill>
                  <a:prstClr val="black"/>
                </a:solidFill>
              </a:rPr>
              <a:t> Force and Position NMPC Applied to Aerial Writing</a:t>
            </a:r>
            <a:r>
              <a:rPr lang="en-GB" dirty="0">
                <a:solidFill>
                  <a:prstClr val="black"/>
                </a:solidFill>
              </a:rPr>
              <a:t>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23242D-F865-4B46-BEA1-80709B4AE05A}"/>
              </a:ext>
            </a:extLst>
          </p:cNvPr>
          <p:cNvSpPr txBox="1"/>
          <p:nvPr/>
        </p:nvSpPr>
        <p:spPr>
          <a:xfrm>
            <a:off x="3089352" y="6350169"/>
            <a:ext cx="60184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Figures, method and results taken from RSS submission (under review, double-blind)</a:t>
            </a:r>
            <a:b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“Aerial Manipulation Using Hybrid Force and Position NMPC Applied to Aerial Writing”</a:t>
            </a:r>
            <a:b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altLang="en-US" sz="900" dirty="0">
                <a:solidFill>
                  <a:schemeClr val="bg1">
                    <a:lumMod val="65000"/>
                  </a:schemeClr>
                </a:solidFill>
                <a:latin typeface="+mj-lt"/>
                <a:ea typeface="DengXian" panose="02010600030101010101" pitchFamily="2" charset="-122"/>
                <a:cs typeface="Courier New" panose="02070309020205020404" pitchFamily="49" charset="0"/>
              </a:rPr>
              <a:t>D. </a:t>
            </a:r>
            <a:r>
              <a:rPr lang="en-US" altLang="en-US" sz="900" dirty="0" err="1">
                <a:solidFill>
                  <a:schemeClr val="bg1">
                    <a:lumMod val="65000"/>
                  </a:schemeClr>
                </a:solidFill>
                <a:latin typeface="+mj-lt"/>
                <a:ea typeface="DengXian" panose="02010600030101010101" pitchFamily="2" charset="-122"/>
                <a:cs typeface="Courier New" panose="02070309020205020404" pitchFamily="49" charset="0"/>
              </a:rPr>
              <a:t>Tzoumanikas</a:t>
            </a:r>
            <a:r>
              <a:rPr lang="en-US" altLang="en-US" sz="900" dirty="0">
                <a:solidFill>
                  <a:schemeClr val="bg1">
                    <a:lumMod val="65000"/>
                  </a:schemeClr>
                </a:solidFill>
                <a:latin typeface="+mj-lt"/>
                <a:ea typeface="DengXian" panose="02010600030101010101" pitchFamily="2" charset="-122"/>
                <a:cs typeface="Courier New" panose="02070309020205020404" pitchFamily="49" charset="0"/>
              </a:rPr>
              <a:t>, F. Graule, Q. Yan, D. Shah, M. Popovic, </a:t>
            </a:r>
            <a:r>
              <a:rPr lang="en-US" altLang="zh-CN" sz="900" dirty="0">
                <a:solidFill>
                  <a:schemeClr val="bg1">
                    <a:lumMod val="65000"/>
                  </a:schemeClr>
                </a:solidFill>
                <a:latin typeface="+mj-lt"/>
                <a:ea typeface="DengXian" panose="02010600030101010101" pitchFamily="2" charset="-122"/>
                <a:cs typeface="Calibri" panose="020F0502020204030204" pitchFamily="34" charset="0"/>
              </a:rPr>
              <a:t>S. Leutenegger</a:t>
            </a:r>
            <a:r>
              <a:rPr lang="en-US" altLang="zh-CN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633085-28B6-4783-9BD7-A7672AB50DDB}"/>
              </a:ext>
            </a:extLst>
          </p:cNvPr>
          <p:cNvSpPr txBox="1"/>
          <p:nvPr/>
        </p:nvSpPr>
        <p:spPr>
          <a:xfrm>
            <a:off x="2438184" y="6002179"/>
            <a:ext cx="7309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Fig. 2: Video summarizing extensive real-world experiments of aerial manipulator while external positioning is used. </a:t>
            </a:r>
          </a:p>
        </p:txBody>
      </p:sp>
      <p:pic>
        <p:nvPicPr>
          <p:cNvPr id="12" name="DownSampled_10">
            <a:hlinkClick r:id="" action="ppaction://media"/>
            <a:extLst>
              <a:ext uri="{FF2B5EF4-FFF2-40B4-BE49-F238E27FC236}">
                <a16:creationId xmlns:a16="http://schemas.microsoft.com/office/drawing/2014/main" id="{142A2C19-ECF6-42A0-AE7B-C0B5711BAB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4733" y="1625769"/>
            <a:ext cx="7599360" cy="42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92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Felix Graule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60</a:t>
            </a:fld>
            <a:endParaRPr lang="en-GB" dirty="0"/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0948D614-D07D-4005-916C-D5BB8453B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0714"/>
            <a:ext cx="11537950" cy="972000"/>
          </a:xfrm>
        </p:spPr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Whiteboard Orientation Estimator</a:t>
            </a:r>
            <a:endParaRPr lang="en-GB" dirty="0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F60CF6AA-6E31-4E4C-A2D6-E380277462B2}"/>
              </a:ext>
            </a:extLst>
          </p:cNvPr>
          <p:cNvGraphicFramePr>
            <a:graphicFrameLocks noGrp="1"/>
          </p:cNvGraphicFramePr>
          <p:nvPr/>
        </p:nvGraphicFramePr>
        <p:xfrm>
          <a:off x="9217819" y="740954"/>
          <a:ext cx="25908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Whiteboard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Whiteboard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pic>
        <p:nvPicPr>
          <p:cNvPr id="10" name="Graphic 9">
            <a:extLst>
              <a:ext uri="{FF2B5EF4-FFF2-40B4-BE49-F238E27FC236}">
                <a16:creationId xmlns:a16="http://schemas.microsoft.com/office/drawing/2014/main" id="{D034AF3D-D0CA-41A9-8488-FB014E380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894807" y="1698275"/>
            <a:ext cx="6399211" cy="42559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C9BDC6-7F5A-4A9A-B536-B45564BD6E5C}"/>
              </a:ext>
            </a:extLst>
          </p:cNvPr>
          <p:cNvSpPr txBox="1"/>
          <p:nvPr/>
        </p:nvSpPr>
        <p:spPr>
          <a:xfrm>
            <a:off x="3656807" y="6078379"/>
            <a:ext cx="4875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Backup Fig. 8: Visual Error with Whiteboard Orientation Estimator being turned on.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4339B2-A56B-47EA-83BC-55315FF7D32D}"/>
              </a:ext>
            </a:extLst>
          </p:cNvPr>
          <p:cNvSpPr/>
          <p:nvPr/>
        </p:nvSpPr>
        <p:spPr>
          <a:xfrm rot="2700000">
            <a:off x="10601155" y="398144"/>
            <a:ext cx="2047499" cy="381645"/>
          </a:xfrm>
          <a:prstGeom prst="rect">
            <a:avLst/>
          </a:prstGeom>
          <a:solidFill>
            <a:srgbClr val="E1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407A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456003254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61</a:t>
            </a:fld>
            <a:endParaRPr lang="en-GB" dirty="0"/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8F90BF7-9C72-4A63-8DB0-A2662104B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0714"/>
            <a:ext cx="11537950" cy="972000"/>
          </a:xfrm>
        </p:spPr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Relative End Effector Position Control</a:t>
            </a:r>
            <a:endParaRPr lang="en-GB" dirty="0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1CFF6503-75BB-4589-9178-D6972BFF9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925603"/>
              </p:ext>
            </p:extLst>
          </p:nvPr>
        </p:nvGraphicFramePr>
        <p:xfrm>
          <a:off x="9370219" y="740954"/>
          <a:ext cx="2348604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880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1149724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Servo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Nothing</a:t>
                      </a:r>
                    </a:p>
                  </a:txBody>
                  <a:tcP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pic>
        <p:nvPicPr>
          <p:cNvPr id="10" name="Graphic 9">
            <a:extLst>
              <a:ext uri="{FF2B5EF4-FFF2-40B4-BE49-F238E27FC236}">
                <a16:creationId xmlns:a16="http://schemas.microsoft.com/office/drawing/2014/main" id="{714D1E5E-64D9-4C87-89C2-53AED500A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906275" y="1698275"/>
            <a:ext cx="6376275" cy="42559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C2D8B0-A2FC-428C-8A8D-232AAB37C586}"/>
              </a:ext>
            </a:extLst>
          </p:cNvPr>
          <p:cNvSpPr txBox="1"/>
          <p:nvPr/>
        </p:nvSpPr>
        <p:spPr>
          <a:xfrm>
            <a:off x="3352007" y="6080323"/>
            <a:ext cx="5484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Backup Fig. 9: Visual Error with Relative End Effector Position Control being turned off.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148F32-C40C-4596-B450-08B1EF5A7DD5}"/>
              </a:ext>
            </a:extLst>
          </p:cNvPr>
          <p:cNvSpPr/>
          <p:nvPr/>
        </p:nvSpPr>
        <p:spPr>
          <a:xfrm rot="2700000">
            <a:off x="10601155" y="398144"/>
            <a:ext cx="2047499" cy="381645"/>
          </a:xfrm>
          <a:prstGeom prst="rect">
            <a:avLst/>
          </a:prstGeom>
          <a:solidFill>
            <a:srgbClr val="E1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407A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523765371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62</a:t>
            </a:fld>
            <a:endParaRPr lang="en-GB" dirty="0"/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8F90BF7-9C72-4A63-8DB0-A2662104B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0714"/>
            <a:ext cx="11537950" cy="972000"/>
          </a:xfrm>
        </p:spPr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Relative End Effector Position Control</a:t>
            </a:r>
            <a:endParaRPr lang="en-GB" dirty="0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B9E41B2A-A22A-4054-95CA-EF8FC69DF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494442"/>
              </p:ext>
            </p:extLst>
          </p:nvPr>
        </p:nvGraphicFramePr>
        <p:xfrm>
          <a:off x="9370219" y="740954"/>
          <a:ext cx="2348604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880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1149724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Servo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Servo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pic>
        <p:nvPicPr>
          <p:cNvPr id="10" name="Graphic 9">
            <a:extLst>
              <a:ext uri="{FF2B5EF4-FFF2-40B4-BE49-F238E27FC236}">
                <a16:creationId xmlns:a16="http://schemas.microsoft.com/office/drawing/2014/main" id="{4B8FB1AD-F3D8-4658-B412-12415FEA1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906275" y="1698275"/>
            <a:ext cx="6376275" cy="42559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19B805-BE4B-4B31-A816-537FB9FD5D8D}"/>
              </a:ext>
            </a:extLst>
          </p:cNvPr>
          <p:cNvSpPr txBox="1"/>
          <p:nvPr/>
        </p:nvSpPr>
        <p:spPr>
          <a:xfrm>
            <a:off x="3428207" y="6080323"/>
            <a:ext cx="5332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Backup Fig. 10: Visual Error with Relative End Effector Position Control being turned on.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3173E1-F2BE-462D-9CF7-1CA81AC6ED59}"/>
              </a:ext>
            </a:extLst>
          </p:cNvPr>
          <p:cNvSpPr/>
          <p:nvPr/>
        </p:nvSpPr>
        <p:spPr>
          <a:xfrm rot="2700000">
            <a:off x="10601155" y="398144"/>
            <a:ext cx="2047499" cy="381645"/>
          </a:xfrm>
          <a:prstGeom prst="rect">
            <a:avLst/>
          </a:prstGeom>
          <a:solidFill>
            <a:srgbClr val="E1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407A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322439426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63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Combined Error Simulation and Rectification</a:t>
            </a:r>
            <a:endParaRPr lang="en-GB" dirty="0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B78DB459-C4B2-4A97-B23A-3D13F9564188}"/>
              </a:ext>
            </a:extLst>
          </p:cNvPr>
          <p:cNvGraphicFramePr>
            <a:graphicFrameLocks noGrp="1"/>
          </p:cNvGraphicFramePr>
          <p:nvPr/>
        </p:nvGraphicFramePr>
        <p:xfrm>
          <a:off x="9751219" y="740954"/>
          <a:ext cx="1981201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None</a:t>
                      </a:r>
                    </a:p>
                  </a:txBody>
                  <a:tcP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0EEC9AB-2A6C-4FB4-B94F-A4AD80612625}"/>
              </a:ext>
            </a:extLst>
          </p:cNvPr>
          <p:cNvSpPr txBox="1"/>
          <p:nvPr/>
        </p:nvSpPr>
        <p:spPr>
          <a:xfrm>
            <a:off x="3123407" y="6096000"/>
            <a:ext cx="5942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Backup Fig. 11: Actual Drawing on Whiteboard with All Feedback Components being turned off.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6E2156-A24A-4852-9CE9-7D4DBA900BE8}"/>
              </a:ext>
            </a:extLst>
          </p:cNvPr>
          <p:cNvSpPr/>
          <p:nvPr/>
        </p:nvSpPr>
        <p:spPr>
          <a:xfrm rot="2700000">
            <a:off x="10601155" y="398144"/>
            <a:ext cx="2047499" cy="381645"/>
          </a:xfrm>
          <a:prstGeom prst="rect">
            <a:avLst/>
          </a:prstGeom>
          <a:solidFill>
            <a:srgbClr val="E1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407A"/>
                </a:solidFill>
              </a:rPr>
              <a:t>Backup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AD0A7-67A7-4F2B-B785-B234AFF59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19" y="1927522"/>
            <a:ext cx="8077200" cy="4038600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0745713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64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Results: </a:t>
            </a:r>
            <a:br>
              <a:rPr lang="en-GB" sz="1800" dirty="0"/>
            </a:br>
            <a:r>
              <a:rPr lang="en-US" dirty="0"/>
              <a:t>Combined Error Simulation and Rectification</a:t>
            </a:r>
            <a:endParaRPr lang="en-GB" dirty="0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B78DB459-C4B2-4A97-B23A-3D13F95641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279786"/>
              </p:ext>
            </p:extLst>
          </p:nvPr>
        </p:nvGraphicFramePr>
        <p:xfrm>
          <a:off x="9751219" y="740954"/>
          <a:ext cx="1981201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4267447032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354303427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r>
                        <a:rPr lang="en-US" dirty="0"/>
                        <a:t>Simulate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74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All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238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0EEC9AB-2A6C-4FB4-B94F-A4AD80612625}"/>
              </a:ext>
            </a:extLst>
          </p:cNvPr>
          <p:cNvSpPr txBox="1"/>
          <p:nvPr/>
        </p:nvSpPr>
        <p:spPr>
          <a:xfrm>
            <a:off x="3123407" y="6096000"/>
            <a:ext cx="5942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Backup Fig. 12: Actual Drawing on Whiteboard with All Feedback Components being turned on.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6E2156-A24A-4852-9CE9-7D4DBA900BE8}"/>
              </a:ext>
            </a:extLst>
          </p:cNvPr>
          <p:cNvSpPr/>
          <p:nvPr/>
        </p:nvSpPr>
        <p:spPr>
          <a:xfrm rot="2700000">
            <a:off x="10601155" y="398144"/>
            <a:ext cx="2047499" cy="381645"/>
          </a:xfrm>
          <a:prstGeom prst="rect">
            <a:avLst/>
          </a:prstGeom>
          <a:solidFill>
            <a:srgbClr val="E1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F407A"/>
                </a:solidFill>
              </a:rPr>
              <a:t>Backup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AD0A7-67A7-4F2B-B785-B234AFF59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5019" y="1927522"/>
            <a:ext cx="8077200" cy="4038600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972263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idx="1"/>
          </p:nvPr>
        </p:nvSpPr>
        <p:spPr>
          <a:xfrm>
            <a:off x="508751" y="3575330"/>
            <a:ext cx="3298866" cy="213967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Appearance-based Precision Evaluation for Aerial Writing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solidFill>
                  <a:prstClr val="black"/>
                </a:solidFill>
              </a:rPr>
              <a:t>Introduction:</a:t>
            </a:r>
            <a:br>
              <a:rPr lang="en-GB" dirty="0"/>
            </a:br>
            <a:r>
              <a:rPr lang="en-GB" dirty="0"/>
              <a:t>Contributions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DC692-369D-41BD-86D4-1B29DED338E8}"/>
              </a:ext>
            </a:extLst>
          </p:cNvPr>
          <p:cNvGrpSpPr/>
          <p:nvPr/>
        </p:nvGrpSpPr>
        <p:grpSpPr>
          <a:xfrm>
            <a:off x="1838144" y="2514600"/>
            <a:ext cx="640080" cy="640080"/>
            <a:chOff x="3350419" y="3733800"/>
            <a:chExt cx="640080" cy="64008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F2DDCC7-61BF-416B-A88D-6B569AD53290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036D46-70C5-4066-828D-B65B1364EBD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807620"/>
              <a:ext cx="64008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6D2E64-6523-4B34-A9AA-DFE280C2C18D}"/>
              </a:ext>
            </a:extLst>
          </p:cNvPr>
          <p:cNvGrpSpPr/>
          <p:nvPr/>
        </p:nvGrpSpPr>
        <p:grpSpPr>
          <a:xfrm>
            <a:off x="5772785" y="2514600"/>
            <a:ext cx="640080" cy="640080"/>
            <a:chOff x="3350419" y="3733800"/>
            <a:chExt cx="640080" cy="64008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3D5D32A-040D-4172-B57D-4B1D92989807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227FDF-C319-4E46-B6D2-E8AE7E88A00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807620"/>
              <a:ext cx="64008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8D9959-8915-4E4E-9736-44A95C06514A}"/>
              </a:ext>
            </a:extLst>
          </p:cNvPr>
          <p:cNvGrpSpPr/>
          <p:nvPr/>
        </p:nvGrpSpPr>
        <p:grpSpPr>
          <a:xfrm>
            <a:off x="9714549" y="2514600"/>
            <a:ext cx="640080" cy="640080"/>
            <a:chOff x="3350419" y="3733800"/>
            <a:chExt cx="640080" cy="64008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3695872-B7A8-4634-ABBD-EA37A1664E01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8F7AC9-5300-4AAF-B050-6E4A9AFDBE9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807620"/>
              <a:ext cx="64008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Inhaltsplatzhalter 10">
            <a:extLst>
              <a:ext uri="{FF2B5EF4-FFF2-40B4-BE49-F238E27FC236}">
                <a16:creationId xmlns:a16="http://schemas.microsoft.com/office/drawing/2014/main" id="{DA47B05A-CDBD-4E55-9709-71C434BAF3DD}"/>
              </a:ext>
            </a:extLst>
          </p:cNvPr>
          <p:cNvSpPr txBox="1">
            <a:spLocks/>
          </p:cNvSpPr>
          <p:nvPr/>
        </p:nvSpPr>
        <p:spPr>
          <a:xfrm>
            <a:off x="4443392" y="3575330"/>
            <a:ext cx="3298866" cy="719315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prstClr val="black"/>
                </a:solidFill>
              </a:rPr>
              <a:t>Multimodal Feedback for Aerial Writing</a:t>
            </a:r>
            <a:endParaRPr lang="en-GB" dirty="0"/>
          </a:p>
        </p:txBody>
      </p:sp>
      <p:sp>
        <p:nvSpPr>
          <p:cNvPr id="21" name="Inhaltsplatzhalter 10">
            <a:extLst>
              <a:ext uri="{FF2B5EF4-FFF2-40B4-BE49-F238E27FC236}">
                <a16:creationId xmlns:a16="http://schemas.microsoft.com/office/drawing/2014/main" id="{8BE6E6BD-5F1E-423B-8271-A3126D6ADA78}"/>
              </a:ext>
            </a:extLst>
          </p:cNvPr>
          <p:cNvSpPr txBox="1">
            <a:spLocks/>
          </p:cNvSpPr>
          <p:nvPr/>
        </p:nvSpPr>
        <p:spPr>
          <a:xfrm>
            <a:off x="8196308" y="3576029"/>
            <a:ext cx="3665492" cy="1092195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Simulation of Aerial Writing for Evaluation</a:t>
            </a:r>
            <a:endParaRPr lang="en-GB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80E797B-DC36-4B34-8C7A-87BE06C9B8B3}"/>
              </a:ext>
            </a:extLst>
          </p:cNvPr>
          <p:cNvCxnSpPr/>
          <p:nvPr/>
        </p:nvCxnSpPr>
        <p:spPr>
          <a:xfrm>
            <a:off x="3971927" y="1978165"/>
            <a:ext cx="0" cy="4041648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CDF4CD4-536D-47FB-8133-32403BCD3EC9}"/>
              </a:ext>
            </a:extLst>
          </p:cNvPr>
          <p:cNvCxnSpPr/>
          <p:nvPr/>
        </p:nvCxnSpPr>
        <p:spPr>
          <a:xfrm>
            <a:off x="8227219" y="1978165"/>
            <a:ext cx="0" cy="4041648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66540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DCFAB4A-EA90-4106-9E6D-B08681A0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ICP-based visual error to evaluate drawing on Whiteboard</a:t>
            </a:r>
          </a:p>
          <a:p>
            <a:r>
              <a:rPr lang="en-US" dirty="0"/>
              <a:t>Independent of noise and biases in external pose measurements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Contribution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800" dirty="0"/>
              <a:t>: </a:t>
            </a:r>
            <a:br>
              <a:rPr lang="en-GB" dirty="0"/>
            </a:br>
            <a:r>
              <a:rPr lang="en-US" dirty="0"/>
              <a:t>Appearance-based Precision Evaluation for Aerial Writing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E42EB3-C4C7-4233-9EC5-FFA66A622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20"/>
          <a:stretch/>
        </p:blipFill>
        <p:spPr>
          <a:xfrm>
            <a:off x="3770312" y="3163516"/>
            <a:ext cx="4648201" cy="26075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9538E2-CA94-48F7-88F3-3CEB73AA9DE4}"/>
              </a:ext>
            </a:extLst>
          </p:cNvPr>
          <p:cNvSpPr txBox="1"/>
          <p:nvPr/>
        </p:nvSpPr>
        <p:spPr>
          <a:xfrm>
            <a:off x="3047361" y="5771040"/>
            <a:ext cx="6090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Fig. 3: Visual error between the reference and actual tip position for real-world experiment.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094C46-A60F-4136-A4B0-832C706904B1}"/>
              </a:ext>
            </a:extLst>
          </p:cNvPr>
          <p:cNvSpPr txBox="1"/>
          <p:nvPr/>
        </p:nvSpPr>
        <p:spPr>
          <a:xfrm>
            <a:off x="3089352" y="6350169"/>
            <a:ext cx="60184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Figures, method and results taken from RSS submission (under review, double-blind)</a:t>
            </a:r>
            <a:b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“Aerial Manipulation Using Hybrid Force and Position NMPC Applied to Aerial Writing”</a:t>
            </a:r>
            <a:b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altLang="en-US" sz="900" dirty="0">
                <a:solidFill>
                  <a:schemeClr val="bg1">
                    <a:lumMod val="65000"/>
                  </a:schemeClr>
                </a:solidFill>
                <a:latin typeface="+mj-lt"/>
                <a:ea typeface="DengXian" panose="02010600030101010101" pitchFamily="2" charset="-122"/>
                <a:cs typeface="Courier New" panose="02070309020205020404" pitchFamily="49" charset="0"/>
              </a:rPr>
              <a:t>D. </a:t>
            </a:r>
            <a:r>
              <a:rPr lang="en-US" altLang="en-US" sz="900" dirty="0" err="1">
                <a:solidFill>
                  <a:schemeClr val="bg1">
                    <a:lumMod val="65000"/>
                  </a:schemeClr>
                </a:solidFill>
                <a:latin typeface="+mj-lt"/>
                <a:ea typeface="DengXian" panose="02010600030101010101" pitchFamily="2" charset="-122"/>
                <a:cs typeface="Courier New" panose="02070309020205020404" pitchFamily="49" charset="0"/>
              </a:rPr>
              <a:t>Tzoumanikas</a:t>
            </a:r>
            <a:r>
              <a:rPr lang="en-US" altLang="en-US" sz="900" dirty="0">
                <a:solidFill>
                  <a:schemeClr val="bg1">
                    <a:lumMod val="65000"/>
                  </a:schemeClr>
                </a:solidFill>
                <a:latin typeface="+mj-lt"/>
                <a:ea typeface="DengXian" panose="02010600030101010101" pitchFamily="2" charset="-122"/>
                <a:cs typeface="Courier New" panose="02070309020205020404" pitchFamily="49" charset="0"/>
              </a:rPr>
              <a:t>, F. Graule, Q. Yan, D. Shah, M. Popovic, </a:t>
            </a:r>
            <a:r>
              <a:rPr lang="en-US" altLang="zh-CN" sz="900" dirty="0">
                <a:solidFill>
                  <a:schemeClr val="bg1">
                    <a:lumMod val="65000"/>
                  </a:schemeClr>
                </a:solidFill>
                <a:latin typeface="+mj-lt"/>
                <a:ea typeface="DengXian" panose="02010600030101010101" pitchFamily="2" charset="-122"/>
                <a:cs typeface="Calibri" panose="020F0502020204030204" pitchFamily="34" charset="0"/>
              </a:rPr>
              <a:t>S. Leutenegger</a:t>
            </a:r>
            <a:r>
              <a:rPr lang="en-US" altLang="zh-CN" sz="9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009323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1A42BFD-3C94-42FE-87C8-92C273A8E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1" y="2024062"/>
            <a:ext cx="3657600" cy="4213228"/>
          </a:xfrm>
        </p:spPr>
        <p:txBody>
          <a:bodyPr/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MAV Pose</a:t>
            </a:r>
          </a:p>
          <a:p>
            <a:pPr marL="0" indent="0" algn="ctr">
              <a:buNone/>
            </a:pPr>
            <a:r>
              <a:rPr lang="en-US" sz="2400" dirty="0"/>
              <a:t>provided externally</a:t>
            </a:r>
            <a:endParaRPr lang="en-US" sz="2400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6CA923-3A16-4388-9DF3-3760AAAB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0353" y="2024061"/>
            <a:ext cx="3657600" cy="4213225"/>
          </a:xfrm>
        </p:spPr>
        <p:txBody>
          <a:bodyPr/>
          <a:lstStyle/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Whiteboard Orientation</a:t>
            </a:r>
          </a:p>
          <a:p>
            <a:pPr marL="0" indent="0" algn="ctr">
              <a:buNone/>
            </a:pPr>
            <a:r>
              <a:rPr lang="en-US" sz="2400" dirty="0"/>
              <a:t>sensitive to calibration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28.04.2020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Felix Graule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Introduction: </a:t>
            </a:r>
            <a:br>
              <a:rPr lang="en-GB" dirty="0"/>
            </a:br>
            <a:r>
              <a:rPr lang="en-GB" dirty="0"/>
              <a:t>Three Key Limitations of existing NMPC pipeline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BE8B2A5-8F59-406F-8761-462B9F322536}"/>
              </a:ext>
            </a:extLst>
          </p:cNvPr>
          <p:cNvSpPr txBox="1">
            <a:spLocks/>
          </p:cNvSpPr>
          <p:nvPr/>
        </p:nvSpPr>
        <p:spPr>
          <a:xfrm>
            <a:off x="8205789" y="2024060"/>
            <a:ext cx="3657600" cy="4213225"/>
          </a:xfrm>
          <a:prstGeom prst="rect">
            <a:avLst/>
          </a:prstGeom>
        </p:spPr>
        <p:txBody>
          <a:bodyPr vert="horz" lIns="14040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Delta Arm Model</a:t>
            </a:r>
            <a:r>
              <a:rPr lang="en-US" sz="2400" dirty="0"/>
              <a:t> </a:t>
            </a:r>
          </a:p>
          <a:p>
            <a:pPr marL="0" indent="0" algn="ctr">
              <a:buNone/>
            </a:pPr>
            <a:r>
              <a:rPr lang="en-US" sz="2400" dirty="0"/>
              <a:t>not adaptive to offsets</a:t>
            </a:r>
          </a:p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329C43-726E-4028-8F8D-F099EC047D63}"/>
              </a:ext>
            </a:extLst>
          </p:cNvPr>
          <p:cNvGrpSpPr/>
          <p:nvPr/>
        </p:nvGrpSpPr>
        <p:grpSpPr>
          <a:xfrm>
            <a:off x="1838144" y="2057400"/>
            <a:ext cx="640080" cy="640080"/>
            <a:chOff x="3350419" y="3733800"/>
            <a:chExt cx="640080" cy="64008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1363A31-71B0-40D2-9FBF-D5F83B7D33CD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D19681-DC62-46EA-ACF8-0CFC1462EDA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/>
                <a:t>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E15A84D-13A2-412E-8172-D017EB0EE84D}"/>
              </a:ext>
            </a:extLst>
          </p:cNvPr>
          <p:cNvGrpSpPr/>
          <p:nvPr/>
        </p:nvGrpSpPr>
        <p:grpSpPr>
          <a:xfrm>
            <a:off x="5772785" y="2057400"/>
            <a:ext cx="640080" cy="640080"/>
            <a:chOff x="3350419" y="3733800"/>
            <a:chExt cx="640080" cy="64008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7E003EE-F143-4F94-9A27-38976967DF24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79D882-7430-4FFE-AAA9-3C0D4B1BE5E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/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14A73C6-A7E9-478D-B088-DD1472079028}"/>
              </a:ext>
            </a:extLst>
          </p:cNvPr>
          <p:cNvGrpSpPr/>
          <p:nvPr/>
        </p:nvGrpSpPr>
        <p:grpSpPr>
          <a:xfrm>
            <a:off x="9714549" y="2057400"/>
            <a:ext cx="640080" cy="640080"/>
            <a:chOff x="3350419" y="3733800"/>
            <a:chExt cx="640080" cy="64008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65FA9C8-B6D4-47F6-8BF8-891D034DA1DA}"/>
                </a:ext>
              </a:extLst>
            </p:cNvPr>
            <p:cNvSpPr/>
            <p:nvPr/>
          </p:nvSpPr>
          <p:spPr>
            <a:xfrm>
              <a:off x="3350419" y="3733800"/>
              <a:ext cx="640080" cy="6400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2D5BE6-DD1C-4C35-BF99-FA72D652880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50419" y="3776842"/>
              <a:ext cx="64008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3600" dirty="0"/>
                <a:t>3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BD4420-A1F3-4845-8CF6-3F61E3BE88BA}"/>
              </a:ext>
            </a:extLst>
          </p:cNvPr>
          <p:cNvCxnSpPr/>
          <p:nvPr/>
        </p:nvCxnSpPr>
        <p:spPr>
          <a:xfrm>
            <a:off x="3971927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C1F932-9FC5-4E25-9B32-169DC250D8E9}"/>
              </a:ext>
            </a:extLst>
          </p:cNvPr>
          <p:cNvCxnSpPr/>
          <p:nvPr/>
        </p:nvCxnSpPr>
        <p:spPr>
          <a:xfrm>
            <a:off x="8227219" y="1978165"/>
            <a:ext cx="0" cy="4038600"/>
          </a:xfrm>
          <a:prstGeom prst="line">
            <a:avLst/>
          </a:prstGeom>
          <a:ln w="25400" cap="sq">
            <a:solidFill>
              <a:srgbClr val="D9D9D9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34070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eth_praesentation_16zu9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th_praesentation_16zu9_ETH2">
  <a:themeElements>
    <a:clrScheme name="ETH 2 - In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85A2C"/>
      </a:accent1>
      <a:accent2>
        <a:srgbClr val="65744E"/>
      </a:accent2>
      <a:accent3>
        <a:srgbClr val="838F70"/>
      </a:accent3>
      <a:accent4>
        <a:srgbClr val="A0A991"/>
      </a:accent4>
      <a:accent5>
        <a:srgbClr val="BDC4B3"/>
      </a:accent5>
      <a:accent6>
        <a:srgbClr val="DADE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2 - In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485A2C"/>
        </a:accent1>
        <a:accent2>
          <a:srgbClr val="65744E"/>
        </a:accent2>
        <a:accent3>
          <a:srgbClr val="838F70"/>
        </a:accent3>
        <a:accent4>
          <a:srgbClr val="A0A991"/>
        </a:accent4>
        <a:accent5>
          <a:srgbClr val="BDC4B3"/>
        </a:accent5>
        <a:accent6>
          <a:srgbClr val="DADE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3.xml><?xml version="1.0" encoding="utf-8"?>
<a:theme xmlns:a="http://schemas.openxmlformats.org/drawingml/2006/main" name="eth_praesentation_16zu9_ETH3">
  <a:themeElements>
    <a:clrScheme name="ETH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3881BD"/>
      </a:accent2>
      <a:accent3>
        <a:srgbClr val="5E99C9"/>
      </a:accent3>
      <a:accent4>
        <a:srgbClr val="84B1D6"/>
      </a:accent4>
      <a:accent5>
        <a:srgbClr val="AAC9E3"/>
      </a:accent5>
      <a:accent6>
        <a:srgbClr val="D0E1EF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3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269B0"/>
        </a:accent1>
        <a:accent2>
          <a:srgbClr val="3881BD"/>
        </a:accent2>
        <a:accent3>
          <a:srgbClr val="5E99C9"/>
        </a:accent3>
        <a:accent4>
          <a:srgbClr val="84B1D6"/>
        </a:accent4>
        <a:accent5>
          <a:srgbClr val="AAC9E3"/>
        </a:accent5>
        <a:accent6>
          <a:srgbClr val="D0E1EF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4.xml><?xml version="1.0" encoding="utf-8"?>
<a:theme xmlns:a="http://schemas.openxmlformats.org/drawingml/2006/main" name="eth_praesentation_16zu9_ETH4">
  <a:themeElements>
    <a:clrScheme name="ETH 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791C"/>
      </a:accent1>
      <a:accent2>
        <a:srgbClr val="898E40"/>
      </a:accent2>
      <a:accent3>
        <a:srgbClr val="9FA465"/>
      </a:accent3>
      <a:accent4>
        <a:srgbClr val="B6B989"/>
      </a:accent4>
      <a:accent5>
        <a:srgbClr val="CCCFAD"/>
      </a:accent5>
      <a:accent6>
        <a:srgbClr val="E3E4D2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4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72791C"/>
        </a:accent1>
        <a:accent2>
          <a:srgbClr val="898E40"/>
        </a:accent2>
        <a:accent3>
          <a:srgbClr val="9FA465"/>
        </a:accent3>
        <a:accent4>
          <a:srgbClr val="B6B989"/>
        </a:accent4>
        <a:accent5>
          <a:srgbClr val="CCCFAD"/>
        </a:accent5>
        <a:accent6>
          <a:srgbClr val="E3E4D2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5.xml><?xml version="1.0" encoding="utf-8"?>
<a:theme xmlns:a="http://schemas.openxmlformats.org/drawingml/2006/main" name="eth_praesentation_16zu9_ETH5">
  <a:themeElements>
    <a:clrScheme name="ETH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1056A"/>
      </a:accent1>
      <a:accent2>
        <a:srgbClr val="A32D82"/>
      </a:accent2>
      <a:accent3>
        <a:srgbClr val="B4559A"/>
      </a:accent3>
      <a:accent4>
        <a:srgbClr val="C67DB2"/>
      </a:accent4>
      <a:accent5>
        <a:srgbClr val="D7A5C9"/>
      </a:accent5>
      <a:accent6>
        <a:srgbClr val="DFCDE1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5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1056A"/>
        </a:accent1>
        <a:accent2>
          <a:srgbClr val="A32D82"/>
        </a:accent2>
        <a:accent3>
          <a:srgbClr val="B4559A"/>
        </a:accent3>
        <a:accent4>
          <a:srgbClr val="C67DB2"/>
        </a:accent4>
        <a:accent5>
          <a:srgbClr val="D7A5C9"/>
        </a:accent5>
        <a:accent6>
          <a:srgbClr val="DFCDE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6.xml><?xml version="1.0" encoding="utf-8"?>
<a:theme xmlns:a="http://schemas.openxmlformats.org/drawingml/2006/main" name="eth_praesentation_16zu9_ETH6">
  <a:themeElements>
    <a:clrScheme name="ETH 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F6F64"/>
      </a:accent1>
      <a:accent2>
        <a:srgbClr val="86867D"/>
      </a:accent2>
      <a:accent3>
        <a:srgbClr val="9D9D96"/>
      </a:accent3>
      <a:accent4>
        <a:srgbClr val="B4B4AE"/>
      </a:accent4>
      <a:accent5>
        <a:srgbClr val="CBCBC7"/>
      </a:accent5>
      <a:accent6>
        <a:srgbClr val="E2E2E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6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6F6F64"/>
        </a:accent1>
        <a:accent2>
          <a:srgbClr val="86867D"/>
        </a:accent2>
        <a:accent3>
          <a:srgbClr val="9D9D96"/>
        </a:accent3>
        <a:accent4>
          <a:srgbClr val="B4B4AE"/>
        </a:accent4>
        <a:accent5>
          <a:srgbClr val="CBCBC7"/>
        </a:accent5>
        <a:accent6>
          <a:srgbClr val="E2E2E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7.xml><?xml version="1.0" encoding="utf-8"?>
<a:theme xmlns:a="http://schemas.openxmlformats.org/drawingml/2006/main" name="eth_praesentation_16zu9_ETH7">
  <a:themeElements>
    <a:clrScheme name="ETH 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8322D"/>
      </a:accent1>
      <a:accent2>
        <a:srgbClr val="B6534F"/>
      </a:accent2>
      <a:accent3>
        <a:srgbClr val="C47470"/>
      </a:accent3>
      <a:accent4>
        <a:srgbClr val="D29492"/>
      </a:accent4>
      <a:accent5>
        <a:srgbClr val="E0B5B3"/>
      </a:accent5>
      <a:accent6>
        <a:srgbClr val="EED6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7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A8322D"/>
        </a:accent1>
        <a:accent2>
          <a:srgbClr val="B6534F"/>
        </a:accent2>
        <a:accent3>
          <a:srgbClr val="C47470"/>
        </a:accent3>
        <a:accent4>
          <a:srgbClr val="D29492"/>
        </a:accent4>
        <a:accent5>
          <a:srgbClr val="E0B5B3"/>
        </a:accent5>
        <a:accent6>
          <a:srgbClr val="EED6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8.xml><?xml version="1.0" encoding="utf-8"?>
<a:theme xmlns:a="http://schemas.openxmlformats.org/drawingml/2006/main" name="eth_praesentation_16zu9_ETH8">
  <a:themeElements>
    <a:clrScheme name="ETH 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A96"/>
      </a:accent1>
      <a:accent2>
        <a:srgbClr val="298FA7"/>
      </a:accent2>
      <a:accent3>
        <a:srgbClr val="52A5B8"/>
      </a:accent3>
      <a:accent4>
        <a:srgbClr val="7ABAC8"/>
      </a:accent4>
      <a:accent5>
        <a:srgbClr val="A3CFD9"/>
      </a:accent5>
      <a:accent6>
        <a:srgbClr val="CCE4EA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8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007A96"/>
        </a:accent1>
        <a:accent2>
          <a:srgbClr val="298FA7"/>
        </a:accent2>
        <a:accent3>
          <a:srgbClr val="52A5B8"/>
        </a:accent3>
        <a:accent4>
          <a:srgbClr val="7ABAC8"/>
        </a:accent4>
        <a:accent5>
          <a:srgbClr val="A3CFD9"/>
        </a:accent5>
        <a:accent6>
          <a:srgbClr val="CCE4E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ppt/theme/theme9.xml><?xml version="1.0" encoding="utf-8"?>
<a:theme xmlns:a="http://schemas.openxmlformats.org/drawingml/2006/main" name="eth_praesentation_16zu9_ETH9">
  <a:themeElements>
    <a:clrScheme name="ETH 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56013"/>
      </a:accent1>
      <a:accent2>
        <a:srgbClr val="A67939"/>
      </a:accent2>
      <a:accent3>
        <a:srgbClr val="B7935F"/>
      </a:accent3>
      <a:accent4>
        <a:srgbClr val="C8AC84"/>
      </a:accent4>
      <a:accent5>
        <a:srgbClr val="D9C6AA"/>
      </a:accent5>
      <a:accent6>
        <a:srgbClr val="EADFD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9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56013"/>
        </a:accent1>
        <a:accent2>
          <a:srgbClr val="A67939"/>
        </a:accent2>
        <a:accent3>
          <a:srgbClr val="B7935F"/>
        </a:accent3>
        <a:accent4>
          <a:srgbClr val="C8AC84"/>
        </a:accent4>
        <a:accent5>
          <a:srgbClr val="D9C6AA"/>
        </a:accent5>
        <a:accent6>
          <a:srgbClr val="EADFD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16zu9_ETH1_d" id="{F9B539DF-8A69-4439-8089-24A40A980317}" vid="{5D9C827C-5BA7-402A-8ABB-C7F0BA4B4DE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339F2C272CF3459ED60AB647C8E2DD" ma:contentTypeVersion="11" ma:contentTypeDescription="Create a new document." ma:contentTypeScope="" ma:versionID="29f45af0cb01f6fda488987b31698a66">
  <xsd:schema xmlns:xsd="http://www.w3.org/2001/XMLSchema" xmlns:xs="http://www.w3.org/2001/XMLSchema" xmlns:p="http://schemas.microsoft.com/office/2006/metadata/properties" xmlns:ns3="446149b7-cd88-4560-9d22-c66017f33024" xmlns:ns4="3c7fafc9-c096-455e-b8a1-eb849410ab2b" targetNamespace="http://schemas.microsoft.com/office/2006/metadata/properties" ma:root="true" ma:fieldsID="081a8ee524244c0a39a863bb4a9eba38" ns3:_="" ns4:_="">
    <xsd:import namespace="446149b7-cd88-4560-9d22-c66017f33024"/>
    <xsd:import namespace="3c7fafc9-c096-455e-b8a1-eb849410ab2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149b7-cd88-4560-9d22-c66017f330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fafc9-c096-455e-b8a1-eb849410ab2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0DBC2A-CB31-4530-B1D4-ACE0022DE2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708602-59DE-46AA-91C0-D7168C3F7CB2}">
  <ds:schemaRefs>
    <ds:schemaRef ds:uri="446149b7-cd88-4560-9d22-c66017f3302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3c7fafc9-c096-455e-b8a1-eb849410ab2b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A8C65C7-5008-4C8A-AA20-3A01AC11AE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6149b7-cd88-4560-9d22-c66017f33024"/>
    <ds:schemaRef ds:uri="3c7fafc9-c096-455e-b8a1-eb849410ab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eth_praesentation_16zu9_en</Template>
  <TotalTime>0</TotalTime>
  <Words>2872</Words>
  <Application>Microsoft Office PowerPoint</Application>
  <PresentationFormat>Custom</PresentationFormat>
  <Paragraphs>772</Paragraphs>
  <Slides>64</Slides>
  <Notes>63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64</vt:i4>
      </vt:variant>
    </vt:vector>
  </HeadingPairs>
  <TitlesOfParts>
    <vt:vector size="77" baseType="lpstr">
      <vt:lpstr>Arial</vt:lpstr>
      <vt:lpstr>Cambria Math</vt:lpstr>
      <vt:lpstr>Times New Roman</vt:lpstr>
      <vt:lpstr>Wingdings</vt:lpstr>
      <vt:lpstr>eth_praesentation_16zu9_ETH1</vt:lpstr>
      <vt:lpstr>eth_praesentation_16zu9_ETH2</vt:lpstr>
      <vt:lpstr>eth_praesentation_16zu9_ETH3</vt:lpstr>
      <vt:lpstr>eth_praesentation_16zu9_ETH4</vt:lpstr>
      <vt:lpstr>eth_praesentation_16zu9_ETH5</vt:lpstr>
      <vt:lpstr>eth_praesentation_16zu9_ETH6</vt:lpstr>
      <vt:lpstr>eth_praesentation_16zu9_ETH7</vt:lpstr>
      <vt:lpstr>eth_praesentation_16zu9_ETH8</vt:lpstr>
      <vt:lpstr>eth_praesentation_16zu9_ETH9</vt:lpstr>
      <vt:lpstr>Multimodal Feedback Control for Aerial Manipulation</vt:lpstr>
      <vt:lpstr>Introduction: Aerial Manipulation Tasks</vt:lpstr>
      <vt:lpstr>Introduction: Aerial Manipulation Applications</vt:lpstr>
      <vt:lpstr>Introduction: Research Gap</vt:lpstr>
      <vt:lpstr>Introduction: Hybrid Force and Position NMPC Applied to Aerial Writing </vt:lpstr>
      <vt:lpstr>Introduction: Hybrid Force and Position NMPC Applied to Aerial Writing </vt:lpstr>
      <vt:lpstr>Introduction: Contributions</vt:lpstr>
      <vt:lpstr>Contribution I:  Appearance-based Precision Evaluation for Aerial Writing</vt:lpstr>
      <vt:lpstr>Introduction:  Three Key Limitations of existing NMPC pipeline</vt:lpstr>
      <vt:lpstr>Contribution II:  Multimodal Feedback for Aerial Writing</vt:lpstr>
      <vt:lpstr>Multimodal Feedback: Coordinate Frames</vt:lpstr>
      <vt:lpstr>Multimodal Feedback: Notation</vt:lpstr>
      <vt:lpstr>Multimodal Feedback: Simulation of Aerial Writing</vt:lpstr>
      <vt:lpstr>Multimodal Feedback: Simulation of Aerial Writing</vt:lpstr>
      <vt:lpstr>Multimodal Feedback: Simulation of Aerial Writing</vt:lpstr>
      <vt:lpstr>Contribution II:  Multimodal Feedback for Aerial Writing</vt:lpstr>
      <vt:lpstr>Multimodal Feedback: MAV Position Drift Estimator Key Idea</vt:lpstr>
      <vt:lpstr>Multimodal Feedback: MAV Position Drift Estimator Extended Kalman Filter Definition</vt:lpstr>
      <vt:lpstr>Multimodal Feedback: MAV Position Drift Estimator Visual Measurement</vt:lpstr>
      <vt:lpstr>Multimodal Feedback: MAV Position Drift Estimator Visual Measurement</vt:lpstr>
      <vt:lpstr>Multimodal Feedback: MAV Position Drift Estimator Visual Measurement</vt:lpstr>
      <vt:lpstr>Multimodal Feedback: MAV Position Drift Estimator Visual Measurement</vt:lpstr>
      <vt:lpstr>Multimodal Feedback: MAV Position Drift Estimator Visual Measurement</vt:lpstr>
      <vt:lpstr>Multimodal Feedback: MAV Position Drift Estimator Tactile Measurement</vt:lpstr>
      <vt:lpstr>Contribution II:  Multimodal Feedback for Aerial Writing</vt:lpstr>
      <vt:lpstr>Multimodal Feedback: Whiteboard Orientation Estimator Key Idea</vt:lpstr>
      <vt:lpstr>Multimodal Feedback: Whiteboard Orientation Estimator Extended Kalman Filter Definition</vt:lpstr>
      <vt:lpstr>Contribution II:  Multimodal Feedback for Aerial Writing</vt:lpstr>
      <vt:lpstr>Multimodal Feedback: Relative End Effector Position Control Key Idea</vt:lpstr>
      <vt:lpstr>Multimodal Feedback: Relative End Effector Position Control End Effector Position Control</vt:lpstr>
      <vt:lpstr>Contribution III:  Simulation of Aerial Writing for Evaluation</vt:lpstr>
      <vt:lpstr>Results:  MAV Position Drift Estimator</vt:lpstr>
      <vt:lpstr>Results:  MAV Position Drift Estimator</vt:lpstr>
      <vt:lpstr>Contribution III:  Simulation of Aerial Writing for Evaluation</vt:lpstr>
      <vt:lpstr>Results:  Whiteboard Orientation Estimator</vt:lpstr>
      <vt:lpstr>Results:  Whiteboard Orientation Estimator</vt:lpstr>
      <vt:lpstr>Contribution III:  Simulation of Aerial Writing for Evaluation</vt:lpstr>
      <vt:lpstr>Results:  Relative End Effector Position Control</vt:lpstr>
      <vt:lpstr>Results:  Relative End Effector Position Control</vt:lpstr>
      <vt:lpstr>Contribution III:  Simulation of Aerial Writing for Evaluation</vt:lpstr>
      <vt:lpstr>Results:  Combined Error Simulation and Rectification</vt:lpstr>
      <vt:lpstr>Results:  Combined Error Simulation and Rectification</vt:lpstr>
      <vt:lpstr>Results:  Combined Error Simulation and Rectification</vt:lpstr>
      <vt:lpstr>Results:  Combined Error Simulation and Rectification</vt:lpstr>
      <vt:lpstr>Results:  Combined Error Simulation and Rectification</vt:lpstr>
      <vt:lpstr>Results:  Combined Error Simulation and Rectification</vt:lpstr>
      <vt:lpstr>Discussion: Key Takeaways</vt:lpstr>
      <vt:lpstr>Discussion: Future Work</vt:lpstr>
      <vt:lpstr>Conclusion – Contributions</vt:lpstr>
      <vt:lpstr>PowerPoint Presentation</vt:lpstr>
      <vt:lpstr>Questions and Discussion</vt:lpstr>
      <vt:lpstr>PowerPoint Presentation</vt:lpstr>
      <vt:lpstr>Multimodal Feedback: MAV Position Drift Estimator Filter Definition</vt:lpstr>
      <vt:lpstr>Results:  MAV Position Drift Estimator</vt:lpstr>
      <vt:lpstr>Results:  Whiteboard Orientation Estimator</vt:lpstr>
      <vt:lpstr>Results:  Relative End Effector Position Control</vt:lpstr>
      <vt:lpstr>Results:  MAV Position Drift Estimator</vt:lpstr>
      <vt:lpstr>Results:  MAV Position Drift Estimator</vt:lpstr>
      <vt:lpstr>Results:  Whiteboard Orientation Estimator</vt:lpstr>
      <vt:lpstr>Results:  Whiteboard Orientation Estimator</vt:lpstr>
      <vt:lpstr>Results:  Relative End Effector Position Control</vt:lpstr>
      <vt:lpstr>Results:  Relative End Effector Position Control</vt:lpstr>
      <vt:lpstr>Results:  Combined Error Simulation and Rectification</vt:lpstr>
      <vt:lpstr>Results:  Combined Error Simulation and Rectification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Felix Graule</dc:creator>
  <cp:lastModifiedBy>Felix Graule</cp:lastModifiedBy>
  <cp:revision>261</cp:revision>
  <cp:lastPrinted>2013-06-08T11:22:51Z</cp:lastPrinted>
  <dcterms:created xsi:type="dcterms:W3CDTF">2020-02-03T11:26:22Z</dcterms:created>
  <dcterms:modified xsi:type="dcterms:W3CDTF">2020-04-27T16:56:33Z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0x0101000B339F2C272CF3459ED60AB647C8E2DD</vt:lpwstr>
  </property>
</Properties>
</file>